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8" r:id="rId3"/>
    <p:sldId id="257" r:id="rId4"/>
    <p:sldId id="259" r:id="rId5"/>
    <p:sldId id="260" r:id="rId6"/>
    <p:sldId id="261" r:id="rId7"/>
    <p:sldId id="264" r:id="rId8"/>
    <p:sldId id="262" r:id="rId9"/>
    <p:sldId id="263" r:id="rId10"/>
    <p:sldId id="287" r:id="rId11"/>
    <p:sldId id="288" r:id="rId12"/>
    <p:sldId id="289" r:id="rId13"/>
    <p:sldId id="290" r:id="rId14"/>
    <p:sldId id="291" r:id="rId15"/>
    <p:sldId id="323" r:id="rId16"/>
    <p:sldId id="302" r:id="rId17"/>
    <p:sldId id="292" r:id="rId18"/>
    <p:sldId id="293" r:id="rId19"/>
    <p:sldId id="294" r:id="rId20"/>
    <p:sldId id="295" r:id="rId21"/>
    <p:sldId id="296" r:id="rId22"/>
    <p:sldId id="297" r:id="rId23"/>
    <p:sldId id="298" r:id="rId24"/>
    <p:sldId id="299" r:id="rId25"/>
    <p:sldId id="300" r:id="rId26"/>
    <p:sldId id="301" r:id="rId27"/>
    <p:sldId id="305" r:id="rId28"/>
    <p:sldId id="306" r:id="rId29"/>
    <p:sldId id="307" r:id="rId30"/>
    <p:sldId id="268" r:id="rId31"/>
    <p:sldId id="326" r:id="rId32"/>
    <p:sldId id="327" r:id="rId33"/>
    <p:sldId id="328" r:id="rId34"/>
    <p:sldId id="329" r:id="rId35"/>
    <p:sldId id="330" r:id="rId36"/>
    <p:sldId id="331" r:id="rId37"/>
    <p:sldId id="332" r:id="rId38"/>
    <p:sldId id="333" r:id="rId39"/>
    <p:sldId id="322" r:id="rId40"/>
    <p:sldId id="321" r:id="rId41"/>
    <p:sldId id="320" r:id="rId42"/>
    <p:sldId id="267" r:id="rId43"/>
    <p:sldId id="324" r:id="rId44"/>
    <p:sldId id="308" r:id="rId45"/>
    <p:sldId id="309" r:id="rId46"/>
    <p:sldId id="310" r:id="rId47"/>
    <p:sldId id="311" r:id="rId48"/>
    <p:sldId id="312" r:id="rId49"/>
    <p:sldId id="313" r:id="rId50"/>
    <p:sldId id="314" r:id="rId51"/>
    <p:sldId id="325" r:id="rId52"/>
    <p:sldId id="315" r:id="rId53"/>
    <p:sldId id="270" r:id="rId54"/>
    <p:sldId id="282" r:id="rId55"/>
    <p:sldId id="280" r:id="rId56"/>
    <p:sldId id="281" r:id="rId57"/>
    <p:sldId id="272" r:id="rId58"/>
    <p:sldId id="273" r:id="rId59"/>
    <p:sldId id="274" r:id="rId60"/>
    <p:sldId id="275" r:id="rId61"/>
    <p:sldId id="276" r:id="rId62"/>
    <p:sldId id="277" r:id="rId63"/>
    <p:sldId id="278"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88028" autoAdjust="0"/>
  </p:normalViewPr>
  <p:slideViewPr>
    <p:cSldViewPr>
      <p:cViewPr varScale="1">
        <p:scale>
          <a:sx n="50" d="100"/>
          <a:sy n="50" d="100"/>
        </p:scale>
        <p:origin x="-84"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34" d="100"/>
          <a:sy n="34" d="100"/>
        </p:scale>
        <p:origin x="-2280"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53BD6-B587-4757-80D9-E671FF6203D2}" type="doc">
      <dgm:prSet loTypeId="urn:microsoft.com/office/officeart/2005/8/layout/arrow2" loCatId="process" qsTypeId="urn:microsoft.com/office/officeart/2005/8/quickstyle/simple1" qsCatId="simple" csTypeId="urn:microsoft.com/office/officeart/2005/8/colors/accent1_2" csCatId="accent1" phldr="1"/>
      <dgm:spPr/>
    </dgm:pt>
    <dgm:pt modelId="{CD146E2B-FCC7-4CDC-886A-5B1C345C2ED6}">
      <dgm:prSet phldrT="[טקסט]" custT="1"/>
      <dgm:spPr/>
      <dgm:t>
        <a:bodyPr/>
        <a:lstStyle/>
        <a:p>
          <a:r>
            <a:rPr lang="en-US" sz="4000" dirty="0" smtClean="0"/>
            <a:t>1.0</a:t>
          </a:r>
          <a:endParaRPr lang="en-US" sz="4000" dirty="0"/>
        </a:p>
      </dgm:t>
    </dgm:pt>
    <dgm:pt modelId="{A635101A-8833-4756-9D32-959D703E84E3}" type="parTrans" cxnId="{C488895E-3B4F-4487-846C-0A242C4D984E}">
      <dgm:prSet/>
      <dgm:spPr/>
      <dgm:t>
        <a:bodyPr/>
        <a:lstStyle/>
        <a:p>
          <a:endParaRPr lang="en-US"/>
        </a:p>
      </dgm:t>
    </dgm:pt>
    <dgm:pt modelId="{6829B6A3-1072-41A1-A496-BE85BA3FA69A}" type="sibTrans" cxnId="{C488895E-3B4F-4487-846C-0A242C4D984E}">
      <dgm:prSet/>
      <dgm:spPr/>
      <dgm:t>
        <a:bodyPr/>
        <a:lstStyle/>
        <a:p>
          <a:endParaRPr lang="en-US"/>
        </a:p>
      </dgm:t>
    </dgm:pt>
    <dgm:pt modelId="{7C475086-8EE1-4523-8DBB-91CF8D0D4295}">
      <dgm:prSet phldrT="[טקסט]" custT="1"/>
      <dgm:spPr/>
      <dgm:t>
        <a:bodyPr/>
        <a:lstStyle/>
        <a:p>
          <a:r>
            <a:rPr lang="en-US" sz="4400" dirty="0" smtClean="0"/>
            <a:t>2.0</a:t>
          </a:r>
          <a:endParaRPr lang="en-US" sz="4400" dirty="0"/>
        </a:p>
      </dgm:t>
    </dgm:pt>
    <dgm:pt modelId="{636EDA0B-7A5B-4161-9980-BEC4ECD841CE}" type="parTrans" cxnId="{49725F6F-4798-48FE-A883-49DAAB61F161}">
      <dgm:prSet/>
      <dgm:spPr/>
      <dgm:t>
        <a:bodyPr/>
        <a:lstStyle/>
        <a:p>
          <a:endParaRPr lang="en-US"/>
        </a:p>
      </dgm:t>
    </dgm:pt>
    <dgm:pt modelId="{DE0B3591-7D71-44BA-A11A-CE88A2DFBD77}" type="sibTrans" cxnId="{49725F6F-4798-48FE-A883-49DAAB61F161}">
      <dgm:prSet/>
      <dgm:spPr/>
      <dgm:t>
        <a:bodyPr/>
        <a:lstStyle/>
        <a:p>
          <a:endParaRPr lang="en-US"/>
        </a:p>
      </dgm:t>
    </dgm:pt>
    <dgm:pt modelId="{FFAE87A4-196A-40C9-A667-99ADDA4CFED0}">
      <dgm:prSet phldrT="[טקסט]" custT="1"/>
      <dgm:spPr/>
      <dgm:t>
        <a:bodyPr/>
        <a:lstStyle/>
        <a:p>
          <a:r>
            <a:rPr lang="en-US" sz="4400" dirty="0" smtClean="0"/>
            <a:t>3.0</a:t>
          </a:r>
          <a:endParaRPr lang="en-US" sz="4400" dirty="0"/>
        </a:p>
      </dgm:t>
    </dgm:pt>
    <dgm:pt modelId="{7FC90E16-6A0E-4FEE-A56E-E0E9CA049FED}" type="parTrans" cxnId="{A44FD764-B622-43EC-A1B9-9A92FBAACFC0}">
      <dgm:prSet/>
      <dgm:spPr/>
      <dgm:t>
        <a:bodyPr/>
        <a:lstStyle/>
        <a:p>
          <a:endParaRPr lang="en-US"/>
        </a:p>
      </dgm:t>
    </dgm:pt>
    <dgm:pt modelId="{5A7C538A-97F5-4921-99A7-88932ADFACA9}" type="sibTrans" cxnId="{A44FD764-B622-43EC-A1B9-9A92FBAACFC0}">
      <dgm:prSet/>
      <dgm:spPr/>
      <dgm:t>
        <a:bodyPr/>
        <a:lstStyle/>
        <a:p>
          <a:endParaRPr lang="en-US"/>
        </a:p>
      </dgm:t>
    </dgm:pt>
    <dgm:pt modelId="{DE390DF5-49D0-4696-9CCC-CE7B6F4519B1}" type="pres">
      <dgm:prSet presAssocID="{03253BD6-B587-4757-80D9-E671FF6203D2}" presName="arrowDiagram" presStyleCnt="0">
        <dgm:presLayoutVars>
          <dgm:chMax val="5"/>
          <dgm:dir/>
          <dgm:resizeHandles val="exact"/>
        </dgm:presLayoutVars>
      </dgm:prSet>
      <dgm:spPr/>
    </dgm:pt>
    <dgm:pt modelId="{EC010A13-6148-4530-A4AD-3E2D2FBD4AC0}" type="pres">
      <dgm:prSet presAssocID="{03253BD6-B587-4757-80D9-E671FF6203D2}" presName="arrow" presStyleLbl="bgShp" presStyleIdx="0" presStyleCnt="1"/>
      <dgm:spPr/>
    </dgm:pt>
    <dgm:pt modelId="{95BDDA0E-4A48-4C3D-BDC4-E773FD915561}" type="pres">
      <dgm:prSet presAssocID="{03253BD6-B587-4757-80D9-E671FF6203D2}" presName="arrowDiagram3" presStyleCnt="0"/>
      <dgm:spPr/>
    </dgm:pt>
    <dgm:pt modelId="{F5D4F1ED-9EBC-4375-8812-F3EAEE405771}" type="pres">
      <dgm:prSet presAssocID="{CD146E2B-FCC7-4CDC-886A-5B1C345C2ED6}" presName="bullet3a" presStyleLbl="node1" presStyleIdx="0" presStyleCnt="3" custLinFactX="-72660" custLinFactY="100000" custLinFactNeighborX="-100000" custLinFactNeighborY="111028"/>
      <dgm:spPr/>
    </dgm:pt>
    <dgm:pt modelId="{5FA0D209-19B5-460C-99FF-A15494C7C790}" type="pres">
      <dgm:prSet presAssocID="{CD146E2B-FCC7-4CDC-886A-5B1C345C2ED6}" presName="textBox3a" presStyleLbl="revTx" presStyleIdx="0" presStyleCnt="3">
        <dgm:presLayoutVars>
          <dgm:bulletEnabled val="1"/>
        </dgm:presLayoutVars>
      </dgm:prSet>
      <dgm:spPr/>
      <dgm:t>
        <a:bodyPr/>
        <a:lstStyle/>
        <a:p>
          <a:endParaRPr lang="en-US"/>
        </a:p>
      </dgm:t>
    </dgm:pt>
    <dgm:pt modelId="{4221B67E-39D9-4685-89F4-90DF25118D24}" type="pres">
      <dgm:prSet presAssocID="{7C475086-8EE1-4523-8DBB-91CF8D0D4295}" presName="bullet3b" presStyleLbl="node1" presStyleIdx="1" presStyleCnt="3" custLinFactNeighborX="46550" custLinFactNeighborY="15955"/>
      <dgm:spPr/>
    </dgm:pt>
    <dgm:pt modelId="{F9B616B0-4BC7-48B6-9566-8FD21FDA2EE9}" type="pres">
      <dgm:prSet presAssocID="{7C475086-8EE1-4523-8DBB-91CF8D0D4295}" presName="textBox3b" presStyleLbl="revTx" presStyleIdx="1" presStyleCnt="3" custLinFactNeighborX="-676" custLinFactNeighborY="-36503">
        <dgm:presLayoutVars>
          <dgm:bulletEnabled val="1"/>
        </dgm:presLayoutVars>
      </dgm:prSet>
      <dgm:spPr/>
      <dgm:t>
        <a:bodyPr/>
        <a:lstStyle/>
        <a:p>
          <a:endParaRPr lang="en-US"/>
        </a:p>
      </dgm:t>
    </dgm:pt>
    <dgm:pt modelId="{B3F7D1C6-32FD-448C-91C0-1FC49F7A73CE}" type="pres">
      <dgm:prSet presAssocID="{FFAE87A4-196A-40C9-A667-99ADDA4CFED0}" presName="bullet3c" presStyleLbl="node1" presStyleIdx="2" presStyleCnt="3" custLinFactX="115904" custLinFactNeighborX="200000" custLinFactNeighborY="-99695"/>
      <dgm:spPr/>
    </dgm:pt>
    <dgm:pt modelId="{FD143894-679D-42D4-91B2-3993CAC00B36}" type="pres">
      <dgm:prSet presAssocID="{FFAE87A4-196A-40C9-A667-99ADDA4CFED0}" presName="textBox3c" presStyleLbl="revTx" presStyleIdx="2" presStyleCnt="3" custLinFactNeighborX="26971" custLinFactNeighborY="-50400">
        <dgm:presLayoutVars>
          <dgm:bulletEnabled val="1"/>
        </dgm:presLayoutVars>
      </dgm:prSet>
      <dgm:spPr/>
      <dgm:t>
        <a:bodyPr/>
        <a:lstStyle/>
        <a:p>
          <a:endParaRPr lang="en-US"/>
        </a:p>
      </dgm:t>
    </dgm:pt>
  </dgm:ptLst>
  <dgm:cxnLst>
    <dgm:cxn modelId="{6C0ED363-4848-4ADA-BC02-61993407935E}" type="presOf" srcId="{7C475086-8EE1-4523-8DBB-91CF8D0D4295}" destId="{F9B616B0-4BC7-48B6-9566-8FD21FDA2EE9}" srcOrd="0" destOrd="0" presId="urn:microsoft.com/office/officeart/2005/8/layout/arrow2"/>
    <dgm:cxn modelId="{06FCED6B-429E-470C-97A5-F3CA52EFA484}" type="presOf" srcId="{CD146E2B-FCC7-4CDC-886A-5B1C345C2ED6}" destId="{5FA0D209-19B5-460C-99FF-A15494C7C790}" srcOrd="0" destOrd="0" presId="urn:microsoft.com/office/officeart/2005/8/layout/arrow2"/>
    <dgm:cxn modelId="{C488895E-3B4F-4487-846C-0A242C4D984E}" srcId="{03253BD6-B587-4757-80D9-E671FF6203D2}" destId="{CD146E2B-FCC7-4CDC-886A-5B1C345C2ED6}" srcOrd="0" destOrd="0" parTransId="{A635101A-8833-4756-9D32-959D703E84E3}" sibTransId="{6829B6A3-1072-41A1-A496-BE85BA3FA69A}"/>
    <dgm:cxn modelId="{E3B9D39F-65CE-4AED-984E-FFC7CC44B7D9}" type="presOf" srcId="{FFAE87A4-196A-40C9-A667-99ADDA4CFED0}" destId="{FD143894-679D-42D4-91B2-3993CAC00B36}" srcOrd="0" destOrd="0" presId="urn:microsoft.com/office/officeart/2005/8/layout/arrow2"/>
    <dgm:cxn modelId="{49725F6F-4798-48FE-A883-49DAAB61F161}" srcId="{03253BD6-B587-4757-80D9-E671FF6203D2}" destId="{7C475086-8EE1-4523-8DBB-91CF8D0D4295}" srcOrd="1" destOrd="0" parTransId="{636EDA0B-7A5B-4161-9980-BEC4ECD841CE}" sibTransId="{DE0B3591-7D71-44BA-A11A-CE88A2DFBD77}"/>
    <dgm:cxn modelId="{232C88DB-A5FC-4E4D-8563-90E355FB9A81}" type="presOf" srcId="{03253BD6-B587-4757-80D9-E671FF6203D2}" destId="{DE390DF5-49D0-4696-9CCC-CE7B6F4519B1}" srcOrd="0" destOrd="0" presId="urn:microsoft.com/office/officeart/2005/8/layout/arrow2"/>
    <dgm:cxn modelId="{A44FD764-B622-43EC-A1B9-9A92FBAACFC0}" srcId="{03253BD6-B587-4757-80D9-E671FF6203D2}" destId="{FFAE87A4-196A-40C9-A667-99ADDA4CFED0}" srcOrd="2" destOrd="0" parTransId="{7FC90E16-6A0E-4FEE-A56E-E0E9CA049FED}" sibTransId="{5A7C538A-97F5-4921-99A7-88932ADFACA9}"/>
    <dgm:cxn modelId="{C664AA36-3E63-4BDA-ADF2-7F980DDE8394}" type="presParOf" srcId="{DE390DF5-49D0-4696-9CCC-CE7B6F4519B1}" destId="{EC010A13-6148-4530-A4AD-3E2D2FBD4AC0}" srcOrd="0" destOrd="0" presId="urn:microsoft.com/office/officeart/2005/8/layout/arrow2"/>
    <dgm:cxn modelId="{50297EF3-3FBC-49FE-A8DD-FE0AB4DD1D56}" type="presParOf" srcId="{DE390DF5-49D0-4696-9CCC-CE7B6F4519B1}" destId="{95BDDA0E-4A48-4C3D-BDC4-E773FD915561}" srcOrd="1" destOrd="0" presId="urn:microsoft.com/office/officeart/2005/8/layout/arrow2"/>
    <dgm:cxn modelId="{CFAABF90-270D-4BA8-8394-BBC8D9CA35EF}" type="presParOf" srcId="{95BDDA0E-4A48-4C3D-BDC4-E773FD915561}" destId="{F5D4F1ED-9EBC-4375-8812-F3EAEE405771}" srcOrd="0" destOrd="0" presId="urn:microsoft.com/office/officeart/2005/8/layout/arrow2"/>
    <dgm:cxn modelId="{52187BF5-3372-415A-8056-909F89513A19}" type="presParOf" srcId="{95BDDA0E-4A48-4C3D-BDC4-E773FD915561}" destId="{5FA0D209-19B5-460C-99FF-A15494C7C790}" srcOrd="1" destOrd="0" presId="urn:microsoft.com/office/officeart/2005/8/layout/arrow2"/>
    <dgm:cxn modelId="{36BF94D8-6777-4E37-8B70-1F446BF54E6D}" type="presParOf" srcId="{95BDDA0E-4A48-4C3D-BDC4-E773FD915561}" destId="{4221B67E-39D9-4685-89F4-90DF25118D24}" srcOrd="2" destOrd="0" presId="urn:microsoft.com/office/officeart/2005/8/layout/arrow2"/>
    <dgm:cxn modelId="{11D2752D-B0C4-4B26-B4A1-A296BBC29E6F}" type="presParOf" srcId="{95BDDA0E-4A48-4C3D-BDC4-E773FD915561}" destId="{F9B616B0-4BC7-48B6-9566-8FD21FDA2EE9}" srcOrd="3" destOrd="0" presId="urn:microsoft.com/office/officeart/2005/8/layout/arrow2"/>
    <dgm:cxn modelId="{2DA33B89-20AB-45D1-9486-1510FDCA7FE8}" type="presParOf" srcId="{95BDDA0E-4A48-4C3D-BDC4-E773FD915561}" destId="{B3F7D1C6-32FD-448C-91C0-1FC49F7A73CE}" srcOrd="4" destOrd="0" presId="urn:microsoft.com/office/officeart/2005/8/layout/arrow2"/>
    <dgm:cxn modelId="{8ACD4B56-A836-41A4-B096-4D7A7D9D7B92}" type="presParOf" srcId="{95BDDA0E-4A48-4C3D-BDC4-E773FD915561}" destId="{FD143894-679D-42D4-91B2-3993CAC00B36}" srcOrd="5" destOrd="0" presId="urn:microsoft.com/office/officeart/2005/8/layout/arrow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C010A13-6148-4530-A4AD-3E2D2FBD4AC0}">
      <dsp:nvSpPr>
        <dsp:cNvPr id="0" name=""/>
        <dsp:cNvSpPr/>
      </dsp:nvSpPr>
      <dsp:spPr>
        <a:xfrm>
          <a:off x="0" y="366815"/>
          <a:ext cx="5328591" cy="333036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4F1ED-9EBC-4375-8812-F3EAEE405771}">
      <dsp:nvSpPr>
        <dsp:cNvPr id="0" name=""/>
        <dsp:cNvSpPr/>
      </dsp:nvSpPr>
      <dsp:spPr>
        <a:xfrm>
          <a:off x="437522" y="2957801"/>
          <a:ext cx="138543" cy="138543"/>
        </a:xfrm>
        <a:prstGeom prst="ellipse">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0D209-19B5-460C-99FF-A15494C7C790}">
      <dsp:nvSpPr>
        <dsp:cNvPr id="0" name=""/>
        <dsp:cNvSpPr/>
      </dsp:nvSpPr>
      <dsp:spPr>
        <a:xfrm>
          <a:off x="746002" y="2734708"/>
          <a:ext cx="1241561" cy="962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11" tIns="0" rIns="0" bIns="0" numCol="1" spcCol="1270" anchor="t" anchorCtr="0">
          <a:noAutofit/>
        </a:bodyPr>
        <a:lstStyle/>
        <a:p>
          <a:pPr lvl="0" algn="l" defTabSz="1778000">
            <a:lnSpc>
              <a:spcPct val="90000"/>
            </a:lnSpc>
            <a:spcBef>
              <a:spcPct val="0"/>
            </a:spcBef>
            <a:spcAft>
              <a:spcPct val="35000"/>
            </a:spcAft>
          </a:pPr>
          <a:r>
            <a:rPr lang="en-US" sz="4000" kern="1200" dirty="0" smtClean="0"/>
            <a:t>1.0</a:t>
          </a:r>
          <a:endParaRPr lang="en-US" sz="4000" kern="1200" dirty="0"/>
        </a:p>
      </dsp:txBody>
      <dsp:txXfrm>
        <a:off x="746002" y="2734708"/>
        <a:ext cx="1241561" cy="962476"/>
      </dsp:txXfrm>
    </dsp:sp>
    <dsp:sp modelId="{4221B67E-39D9-4685-89F4-90DF25118D24}">
      <dsp:nvSpPr>
        <dsp:cNvPr id="0" name=""/>
        <dsp:cNvSpPr/>
      </dsp:nvSpPr>
      <dsp:spPr>
        <a:xfrm>
          <a:off x="2016224" y="1800200"/>
          <a:ext cx="250443" cy="250443"/>
        </a:xfrm>
        <a:prstGeom prst="ellipse">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616B0-4BC7-48B6-9566-8FD21FDA2EE9}">
      <dsp:nvSpPr>
        <dsp:cNvPr id="0" name=""/>
        <dsp:cNvSpPr/>
      </dsp:nvSpPr>
      <dsp:spPr>
        <a:xfrm>
          <a:off x="2016219" y="1224131"/>
          <a:ext cx="1278862" cy="1811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05" tIns="0" rIns="0" bIns="0" numCol="1" spcCol="1270" anchor="t" anchorCtr="0">
          <a:noAutofit/>
        </a:bodyPr>
        <a:lstStyle/>
        <a:p>
          <a:pPr lvl="0" algn="l" defTabSz="1955800">
            <a:lnSpc>
              <a:spcPct val="90000"/>
            </a:lnSpc>
            <a:spcBef>
              <a:spcPct val="0"/>
            </a:spcBef>
            <a:spcAft>
              <a:spcPct val="35000"/>
            </a:spcAft>
          </a:pPr>
          <a:r>
            <a:rPr lang="en-US" sz="4400" kern="1200" dirty="0" smtClean="0"/>
            <a:t>2.0</a:t>
          </a:r>
          <a:endParaRPr lang="en-US" sz="4400" kern="1200" dirty="0"/>
        </a:p>
      </dsp:txBody>
      <dsp:txXfrm>
        <a:off x="2016219" y="1224131"/>
        <a:ext cx="1278862" cy="1811721"/>
      </dsp:txXfrm>
    </dsp:sp>
    <dsp:sp modelId="{B3F7D1C6-32FD-448C-91C0-1FC49F7A73CE}">
      <dsp:nvSpPr>
        <dsp:cNvPr id="0" name=""/>
        <dsp:cNvSpPr/>
      </dsp:nvSpPr>
      <dsp:spPr>
        <a:xfrm>
          <a:off x="4464494" y="864096"/>
          <a:ext cx="346358" cy="346358"/>
        </a:xfrm>
        <a:prstGeom prst="ellipse">
          <a:avLst/>
        </a:prstGeom>
        <a:solidFill>
          <a:schemeClr val="accent1">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143894-679D-42D4-91B2-3993CAC00B36}">
      <dsp:nvSpPr>
        <dsp:cNvPr id="0" name=""/>
        <dsp:cNvSpPr/>
      </dsp:nvSpPr>
      <dsp:spPr>
        <a:xfrm>
          <a:off x="3888435" y="216015"/>
          <a:ext cx="1278862" cy="231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528" tIns="0" rIns="0" bIns="0" numCol="1" spcCol="1270" anchor="t" anchorCtr="0">
          <a:noAutofit/>
        </a:bodyPr>
        <a:lstStyle/>
        <a:p>
          <a:pPr lvl="0" algn="l" defTabSz="1955800">
            <a:lnSpc>
              <a:spcPct val="90000"/>
            </a:lnSpc>
            <a:spcBef>
              <a:spcPct val="0"/>
            </a:spcBef>
            <a:spcAft>
              <a:spcPct val="35000"/>
            </a:spcAft>
          </a:pPr>
          <a:r>
            <a:rPr lang="en-US" sz="4400" kern="1200" dirty="0" smtClean="0"/>
            <a:t>3.0</a:t>
          </a:r>
          <a:endParaRPr lang="en-US" sz="4400" kern="1200" dirty="0"/>
        </a:p>
      </dsp:txBody>
      <dsp:txXfrm>
        <a:off x="3888435" y="216015"/>
        <a:ext cx="1278862" cy="231460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מציין מיקום של תאריך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33E6BB-909C-41B9-B35B-0895333CC711}" type="datetimeFigureOut">
              <a:rPr lang="en-US" smtClean="0"/>
              <a:pPr/>
              <a:t>4/16/2018</a:t>
            </a:fld>
            <a:endParaRPr lang="en-US"/>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a:p>
        </p:txBody>
      </p:sp>
      <p:sp>
        <p:nvSpPr>
          <p:cNvPr id="6" name="מציין מיקום של כותרת תחתונה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E1902-E433-4362-B5EB-79067ABB1E4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31</a:t>
            </a:fld>
            <a:endParaRPr lang="en-US" altLang="he-IL"/>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32</a:t>
            </a:fld>
            <a:endParaRPr lang="en-US" altLang="he-IL"/>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33</a:t>
            </a:fld>
            <a:endParaRPr lang="en-US" altLang="he-I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34</a:t>
            </a:fld>
            <a:endParaRPr lang="en-US" altLang="he-IL"/>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35</a:t>
            </a:fld>
            <a:endParaRPr lang="en-US" altLang="he-I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36</a:t>
            </a:fld>
            <a:endParaRPr lang="en-US" altLang="he-I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37</a:t>
            </a:fld>
            <a:endParaRPr lang="en-US" altLang="he-I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38</a:t>
            </a:fld>
            <a:endParaRPr lang="en-US" altLang="he-I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סטרטגיה עסקית היא חזון היטב של המקום שבו העסק מבקש ללכת ואיך הוא מצפה להגיע לשם. זהו הצורה שבה העסק מתקשר למטרותיו. </a:t>
            </a:r>
            <a:endParaRPr kumimoji="0" lang="en-US" sz="1200" b="0" i="0" u="none" strike="noStrike" cap="none" normalizeH="0" baseline="0" dirty="0" smtClean="0">
              <a:ln>
                <a:noFill/>
              </a:ln>
              <a:solidFill>
                <a:srgbClr val="212121"/>
              </a:solidFill>
              <a:effectLst/>
              <a:latin typeface="inherit"/>
              <a:cs typeface="Arial" pitchFamily="34" charset="0"/>
            </a:endParaRPr>
          </a:p>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האסטרטגיה הארגונית עוסקת בחזון העתיד של העסק המשפחתי שלך, יצירת ערך בעיני הלקוחות שלך, בניית ושמירה על עמדה חזקה בשוק</a:t>
            </a:r>
            <a:r>
              <a:rPr kumimoji="0" lang="en-US" sz="1200" b="0" i="0" u="none" strike="noStrike" cap="none" normalizeH="0" baseline="0" dirty="0" smtClean="0">
                <a:ln>
                  <a:noFill/>
                </a:ln>
                <a:solidFill>
                  <a:srgbClr val="212121"/>
                </a:solidFill>
                <a:effectLst/>
                <a:latin typeface="inherit"/>
                <a:cs typeface="Arial" pitchFamily="34" charset="0"/>
              </a:rPr>
              <a:t>.</a:t>
            </a:r>
            <a:r>
              <a:rPr kumimoji="0" lang="en-US" sz="8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סטרטגיה עסקית היא חזון היטב של המקום שבו העסק מבקש ללכת ואיך הוא מצפה להגיע לשם. זהו הצורה שבה העסק מתקשר למטרותיו. </a:t>
            </a:r>
            <a:endParaRPr kumimoji="0" lang="en-US" sz="1200" b="0" i="0" u="none" strike="noStrike" cap="none" normalizeH="0" baseline="0" dirty="0" smtClean="0">
              <a:ln>
                <a:noFill/>
              </a:ln>
              <a:solidFill>
                <a:srgbClr val="212121"/>
              </a:solidFill>
              <a:effectLst/>
              <a:latin typeface="inherit"/>
              <a:cs typeface="Arial" pitchFamily="34" charset="0"/>
            </a:endParaRPr>
          </a:p>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האסטרטגיה הארגונית עוסקת בחזון העתיד של העסק המשפחתי שלך, יצירת ערך בעיני הלקוחות שלך, בניית ושמירה על עמדה חזקה בשוק</a:t>
            </a:r>
            <a:r>
              <a:rPr kumimoji="0" lang="en-US" sz="1200" b="0" i="0" u="none" strike="noStrike" cap="none" normalizeH="0" baseline="0" dirty="0" smtClean="0">
                <a:ln>
                  <a:noFill/>
                </a:ln>
                <a:solidFill>
                  <a:srgbClr val="212121"/>
                </a:solidFill>
                <a:effectLst/>
                <a:latin typeface="inherit"/>
                <a:cs typeface="Arial" pitchFamily="34" charset="0"/>
              </a:rPr>
              <a:t>.</a:t>
            </a:r>
            <a:r>
              <a:rPr kumimoji="0" lang="en-US" sz="8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סטרטגיה עסקית היא חזון היטב של המקום שבו העסק מבקש ללכת ואיך הוא מצפה להגיע לשם. זהו הצורה שבה העסק מתקשר למטרותיו. </a:t>
            </a:r>
            <a:endParaRPr kumimoji="0" lang="en-US" sz="1200" b="0" i="0" u="none" strike="noStrike" cap="none" normalizeH="0" baseline="0" dirty="0" smtClean="0">
              <a:ln>
                <a:noFill/>
              </a:ln>
              <a:solidFill>
                <a:srgbClr val="212121"/>
              </a:solidFill>
              <a:effectLst/>
              <a:latin typeface="inherit"/>
              <a:cs typeface="Arial" pitchFamily="34" charset="0"/>
            </a:endParaRPr>
          </a:p>
          <a:p>
            <a:pPr marL="0" marR="0" lvl="0" indent="0" algn="l" defTabSz="914400" rtl="1" eaLnBrk="1" fontAlgn="base" latinLnBrk="0" hangingPunct="1">
              <a:lnSpc>
                <a:spcPct val="100000"/>
              </a:lnSpc>
              <a:spcBef>
                <a:spcPct val="0"/>
              </a:spcBef>
              <a:spcAft>
                <a:spcPct val="0"/>
              </a:spcAft>
              <a:buClrTx/>
              <a:buSzTx/>
              <a:buFontTx/>
              <a:buNone/>
              <a:tabLst/>
            </a:pPr>
            <a:r>
              <a:rPr kumimoji="0" lang="he-IL" sz="1200" b="0" i="0" u="none" strike="noStrike" cap="none" normalizeH="0" baseline="0" dirty="0" smtClean="0">
                <a:ln>
                  <a:noFill/>
                </a:ln>
                <a:solidFill>
                  <a:srgbClr val="212121"/>
                </a:solidFill>
                <a:effectLst/>
                <a:latin typeface="inherit"/>
                <a:cs typeface="Arial" pitchFamily="34" charset="0"/>
              </a:rPr>
              <a:t>האסטרטגיה הארגונית עוסקת בחזון העתיד של העסק המשפחתי שלך, יצירת ערך בעיני הלקוחות שלך, בניית ושמירה על עמדה חזקה בשוק</a:t>
            </a:r>
            <a:r>
              <a:rPr kumimoji="0" lang="en-US" sz="1200" b="0" i="0" u="none" strike="noStrike" cap="none" normalizeH="0" baseline="0" dirty="0" smtClean="0">
                <a:ln>
                  <a:noFill/>
                </a:ln>
                <a:solidFill>
                  <a:srgbClr val="212121"/>
                </a:solidFill>
                <a:effectLst/>
                <a:latin typeface="inherit"/>
                <a:cs typeface="Arial" pitchFamily="34" charset="0"/>
              </a:rPr>
              <a:t>.</a:t>
            </a:r>
            <a:r>
              <a:rPr kumimoji="0" lang="en-US" sz="8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http://cb304-jan0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9.blogspot.co.il/2009/02/importance-of-is-strategy-triangle-and.html</a:t>
            </a:r>
          </a:p>
          <a:p>
            <a:endParaRPr lang="en-US" dirty="0"/>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מציין מיקום של תמונת שקופית 1"/>
          <p:cNvSpPr>
            <a:spLocks noGrp="1" noRot="1" noChangeAspect="1" noTextEdit="1"/>
          </p:cNvSpPr>
          <p:nvPr>
            <p:ph type="sldImg"/>
          </p:nvPr>
        </p:nvSpPr>
        <p:spPr>
          <a:ln/>
        </p:spPr>
      </p:sp>
      <p:sp>
        <p:nvSpPr>
          <p:cNvPr id="70659"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B7D518F0-5F15-40CE-A860-A5032D2F8CEB}"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מציין מיקום של תמונת שקופית 1"/>
          <p:cNvSpPr>
            <a:spLocks noGrp="1" noRot="1" noChangeAspect="1" noTextEdit="1"/>
          </p:cNvSpPr>
          <p:nvPr>
            <p:ph type="sldImg"/>
          </p:nvPr>
        </p:nvSpPr>
        <p:spPr>
          <a:ln/>
        </p:spPr>
      </p:sp>
      <p:sp>
        <p:nvSpPr>
          <p:cNvPr id="71683"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2F9199D7-9B02-4FC9-B344-8EDD2F41DC25}"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מציין מיקום של תמונת שקופית 1"/>
          <p:cNvSpPr>
            <a:spLocks noGrp="1" noRot="1" noChangeAspect="1" noTextEdit="1"/>
          </p:cNvSpPr>
          <p:nvPr>
            <p:ph type="sldImg"/>
          </p:nvPr>
        </p:nvSpPr>
        <p:spPr>
          <a:ln/>
        </p:spPr>
      </p:sp>
      <p:sp>
        <p:nvSpPr>
          <p:cNvPr id="72707"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DCDDADFE-E0AB-4922-A611-DF3D312A06AC}"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CECA8EAB-AB3E-4384-9153-0376C5D66EE4}"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מציין מיקום של תמונת שקופית 1"/>
          <p:cNvSpPr>
            <a:spLocks noGrp="1" noRot="1" noChangeAspect="1" noTextEdit="1"/>
          </p:cNvSpPr>
          <p:nvPr>
            <p:ph type="sldImg"/>
          </p:nvPr>
        </p:nvSpPr>
        <p:spPr>
          <a:ln/>
        </p:spPr>
      </p:sp>
      <p:sp>
        <p:nvSpPr>
          <p:cNvPr id="74755"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B62D79E-5F56-466E-A84B-45E66C787CD9}"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מציין מיקום של תמונת שקופית 1"/>
          <p:cNvSpPr>
            <a:spLocks noGrp="1" noRot="1" noChangeAspect="1" noTextEdit="1"/>
          </p:cNvSpPr>
          <p:nvPr>
            <p:ph type="sldImg"/>
          </p:nvPr>
        </p:nvSpPr>
        <p:spPr>
          <a:ln/>
        </p:spPr>
      </p:sp>
      <p:sp>
        <p:nvSpPr>
          <p:cNvPr id="75779"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545B6B4C-0C24-410C-8E0B-FBE9ED02F6E8}"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מציין מיקום של תמונת שקופית 1"/>
          <p:cNvSpPr>
            <a:spLocks noGrp="1" noRot="1" noChangeAspect="1" noTextEdit="1"/>
          </p:cNvSpPr>
          <p:nvPr>
            <p:ph type="sldImg"/>
          </p:nvPr>
        </p:nvSpPr>
        <p:spPr>
          <a:ln/>
        </p:spPr>
      </p:sp>
      <p:sp>
        <p:nvSpPr>
          <p:cNvPr id="76803"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074253E9-B20E-4BCD-9AF4-F9D313E3074A}"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2C4D681A-3ADE-4687-8435-E4554DF23C50}" type="slidenum">
              <a:rPr lang="en-US" altLang="he-IL" smtClean="0"/>
              <a:pPr/>
              <a:t>51</a:t>
            </a:fld>
            <a:endParaRPr lang="en-US" altLang="he-I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מציין מיקום של תמונת שקופית 1"/>
          <p:cNvSpPr>
            <a:spLocks noGrp="1" noRot="1" noChangeAspect="1" noTextEdit="1"/>
          </p:cNvSpPr>
          <p:nvPr>
            <p:ph type="sldImg"/>
          </p:nvPr>
        </p:nvSpPr>
        <p:spPr>
          <a:ln/>
        </p:spPr>
      </p:sp>
      <p:sp>
        <p:nvSpPr>
          <p:cNvPr id="77827" name="מציין מיקום של הערות 2"/>
          <p:cNvSpPr>
            <a:spLocks noGrp="1"/>
          </p:cNvSpPr>
          <p:nvPr>
            <p:ph type="body" idx="1"/>
          </p:nvPr>
        </p:nvSpPr>
        <p:spPr>
          <a:noFill/>
          <a:ln/>
        </p:spPr>
        <p:txBody>
          <a:bodyPr/>
          <a:lstStyle/>
          <a:p>
            <a:endParaRPr lang="en-US" smtClean="0">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9F7D7075-57E8-4834-A927-DC506876A782}" type="slidenum">
              <a:rPr lang="en-US" smtClean="0"/>
              <a:pPr>
                <a:defRPr/>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p:spPr>
        <p:txBody>
          <a:bodyPr/>
          <a:lstStyle/>
          <a:p>
            <a:endParaRPr lang="en-US" smtClean="0">
              <a:latin typeface="Arial" pitchFamily="34" charset="0"/>
            </a:endParaRPr>
          </a:p>
        </p:txBody>
      </p:sp>
      <p:sp>
        <p:nvSpPr>
          <p:cNvPr id="37892" name="Slide Number Placeholder 3"/>
          <p:cNvSpPr>
            <a:spLocks noGrp="1"/>
          </p:cNvSpPr>
          <p:nvPr>
            <p:ph type="sldNum" sz="quarter" idx="5"/>
          </p:nvPr>
        </p:nvSpPr>
        <p:spPr>
          <a:noFill/>
          <a:ln>
            <a:miter lim="800000"/>
            <a:headEnd/>
            <a:tailEnd/>
          </a:ln>
        </p:spPr>
        <p:txBody>
          <a:bodyPr/>
          <a:lstStyle/>
          <a:p>
            <a:fld id="{E87EAE48-B216-4192-B77E-A0683D8D83D0}" type="slidenum">
              <a:rPr lang="en-US" smtClean="0">
                <a:latin typeface="Arial" pitchFamily="34" charset="0"/>
              </a:rPr>
              <a:pPr/>
              <a:t>53</a:t>
            </a:fld>
            <a:endParaRPr lang="en-US"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endParaRPr lang="en-US" smtClean="0">
              <a:latin typeface="Arial" pitchFamily="34" charset="0"/>
            </a:endParaRPr>
          </a:p>
        </p:txBody>
      </p:sp>
      <p:sp>
        <p:nvSpPr>
          <p:cNvPr id="44036" name="Slide Number Placeholder 3"/>
          <p:cNvSpPr>
            <a:spLocks noGrp="1"/>
          </p:cNvSpPr>
          <p:nvPr>
            <p:ph type="sldNum" sz="quarter" idx="5"/>
          </p:nvPr>
        </p:nvSpPr>
        <p:spPr>
          <a:noFill/>
          <a:ln>
            <a:miter lim="800000"/>
            <a:headEnd/>
            <a:tailEnd/>
          </a:ln>
        </p:spPr>
        <p:txBody>
          <a:bodyPr/>
          <a:lstStyle/>
          <a:p>
            <a:fld id="{5D9586B6-BC45-4639-8338-9D7D0DA625AB}" type="slidenum">
              <a:rPr lang="en-US" smtClean="0">
                <a:latin typeface="Arial" pitchFamily="34" charset="0"/>
              </a:rPr>
              <a:pPr/>
              <a:t>54</a:t>
            </a:fld>
            <a:endParaRPr lang="en-US"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endParaRPr lang="en-US" smtClean="0">
              <a:latin typeface="Arial" pitchFamily="34" charset="0"/>
            </a:endParaRPr>
          </a:p>
        </p:txBody>
      </p:sp>
      <p:sp>
        <p:nvSpPr>
          <p:cNvPr id="41988" name="Slide Number Placeholder 3"/>
          <p:cNvSpPr>
            <a:spLocks noGrp="1"/>
          </p:cNvSpPr>
          <p:nvPr>
            <p:ph type="sldNum" sz="quarter" idx="5"/>
          </p:nvPr>
        </p:nvSpPr>
        <p:spPr>
          <a:noFill/>
          <a:ln>
            <a:miter lim="800000"/>
            <a:headEnd/>
            <a:tailEnd/>
          </a:ln>
        </p:spPr>
        <p:txBody>
          <a:bodyPr/>
          <a:lstStyle/>
          <a:p>
            <a:fld id="{811BBE9A-40F0-4F6C-9FBC-8D64B05FC430}" type="slidenum">
              <a:rPr lang="en-US" smtClean="0">
                <a:latin typeface="Arial" pitchFamily="34" charset="0"/>
              </a:rPr>
              <a:pPr/>
              <a:t>55</a:t>
            </a:fld>
            <a:endParaRPr lang="en-US"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endParaRPr lang="en-US" smtClean="0">
              <a:latin typeface="Arial" pitchFamily="34" charset="0"/>
            </a:endParaRPr>
          </a:p>
        </p:txBody>
      </p:sp>
      <p:sp>
        <p:nvSpPr>
          <p:cNvPr id="43012" name="Slide Number Placeholder 3"/>
          <p:cNvSpPr>
            <a:spLocks noGrp="1"/>
          </p:cNvSpPr>
          <p:nvPr>
            <p:ph type="sldNum" sz="quarter" idx="5"/>
          </p:nvPr>
        </p:nvSpPr>
        <p:spPr>
          <a:noFill/>
          <a:ln>
            <a:miter lim="800000"/>
            <a:headEnd/>
            <a:tailEnd/>
          </a:ln>
        </p:spPr>
        <p:txBody>
          <a:bodyPr/>
          <a:lstStyle/>
          <a:p>
            <a:fld id="{8ACC0FFE-D020-434E-BA47-1ABDF8C6FBAA}" type="slidenum">
              <a:rPr lang="en-US" smtClean="0">
                <a:latin typeface="Arial" pitchFamily="34" charset="0"/>
              </a:rPr>
              <a:pPr/>
              <a:t>56</a:t>
            </a:fld>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p:spPr>
        <p:txBody>
          <a:bodyPr/>
          <a:lstStyle/>
          <a:p>
            <a:endParaRPr lang="en-US" smtClean="0">
              <a:latin typeface="Arial" pitchFamily="34" charset="0"/>
            </a:endParaRPr>
          </a:p>
        </p:txBody>
      </p:sp>
      <p:sp>
        <p:nvSpPr>
          <p:cNvPr id="68612" name="Slide Number Placeholder 3"/>
          <p:cNvSpPr>
            <a:spLocks noGrp="1"/>
          </p:cNvSpPr>
          <p:nvPr>
            <p:ph type="sldNum" sz="quarter" idx="5"/>
          </p:nvPr>
        </p:nvSpPr>
        <p:spPr>
          <a:noFill/>
          <a:ln>
            <a:miter lim="800000"/>
            <a:headEnd/>
            <a:tailEnd/>
          </a:ln>
        </p:spPr>
        <p:txBody>
          <a:bodyPr/>
          <a:lstStyle/>
          <a:p>
            <a:fld id="{E8C37695-AD2C-4FED-A778-65D62F6BF60A}" type="slidenum">
              <a:rPr lang="en-US" smtClean="0">
                <a:latin typeface="Arial" pitchFamily="34" charset="0"/>
              </a:rPr>
              <a:pPr/>
              <a:t>57</a:t>
            </a:fld>
            <a:endParaRPr lang="en-US"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6"/>
          <p:cNvSpPr>
            <a:spLocks noGrp="1" noChangeArrowheads="1"/>
          </p:cNvSpPr>
          <p:nvPr>
            <p:ph type="sldNum" sz="quarter" idx="5"/>
          </p:nvPr>
        </p:nvSpPr>
        <p:spPr>
          <a:noFill/>
        </p:spPr>
        <p:txBody>
          <a:bodyPr/>
          <a:lstStyle/>
          <a:p>
            <a:fld id="{C472C1FC-8F2F-4AD9-84A4-ECDB23E4F2C9}" type="slidenum">
              <a:rPr lang="en-AU"/>
              <a:pPr/>
              <a:t>58</a:t>
            </a:fld>
            <a:endParaRPr lang="en-AU"/>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6"/>
          <p:cNvSpPr>
            <a:spLocks noGrp="1" noChangeArrowheads="1"/>
          </p:cNvSpPr>
          <p:nvPr>
            <p:ph type="sldNum" sz="quarter" idx="5"/>
          </p:nvPr>
        </p:nvSpPr>
        <p:spPr>
          <a:noFill/>
        </p:spPr>
        <p:txBody>
          <a:bodyPr/>
          <a:lstStyle/>
          <a:p>
            <a:fld id="{93B0568E-B1EA-45D1-99EE-F537EDAC8F16}" type="slidenum">
              <a:rPr lang="en-AU"/>
              <a:pPr/>
              <a:t>59</a:t>
            </a:fld>
            <a:endParaRPr lang="en-AU"/>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3991" y="4344357"/>
            <a:ext cx="5030018" cy="4113169"/>
          </a:xfrm>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6"/>
          <p:cNvSpPr>
            <a:spLocks noGrp="1" noChangeArrowheads="1"/>
          </p:cNvSpPr>
          <p:nvPr>
            <p:ph type="sldNum" sz="quarter" idx="5"/>
          </p:nvPr>
        </p:nvSpPr>
        <p:spPr>
          <a:noFill/>
        </p:spPr>
        <p:txBody>
          <a:bodyPr/>
          <a:lstStyle/>
          <a:p>
            <a:fld id="{4608E5C0-4E45-436C-B304-381910E6C653}" type="slidenum">
              <a:rPr lang="en-AU"/>
              <a:pPr/>
              <a:t>60</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3991" y="4344357"/>
            <a:ext cx="5030018" cy="4113169"/>
          </a:xfrm>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6"/>
          <p:cNvSpPr>
            <a:spLocks noGrp="1" noChangeArrowheads="1"/>
          </p:cNvSpPr>
          <p:nvPr>
            <p:ph type="sldNum" sz="quarter" idx="5"/>
          </p:nvPr>
        </p:nvSpPr>
        <p:spPr>
          <a:noFill/>
        </p:spPr>
        <p:txBody>
          <a:bodyPr/>
          <a:lstStyle/>
          <a:p>
            <a:fld id="{0EC64633-518E-4C2C-BAD3-46E3238BC3CE}" type="slidenum">
              <a:rPr lang="en-AU"/>
              <a:pPr/>
              <a:t>61</a:t>
            </a:fld>
            <a:endParaRPr lang="en-AU"/>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3991" y="4344357"/>
            <a:ext cx="5030018" cy="4113169"/>
          </a:xfrm>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6"/>
          <p:cNvSpPr>
            <a:spLocks noGrp="1" noChangeArrowheads="1"/>
          </p:cNvSpPr>
          <p:nvPr>
            <p:ph type="sldNum" sz="quarter" idx="5"/>
          </p:nvPr>
        </p:nvSpPr>
        <p:spPr>
          <a:noFill/>
        </p:spPr>
        <p:txBody>
          <a:bodyPr/>
          <a:lstStyle/>
          <a:p>
            <a:fld id="{D4388124-3B52-428A-A7BC-0A247332D01E}" type="slidenum">
              <a:rPr lang="en-AU"/>
              <a:pPr/>
              <a:t>62</a:t>
            </a:fld>
            <a:endParaRPr lang="en-AU"/>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13991" y="4344357"/>
            <a:ext cx="5030018" cy="4113169"/>
          </a:xfrm>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6"/>
          <p:cNvSpPr>
            <a:spLocks noGrp="1" noChangeArrowheads="1"/>
          </p:cNvSpPr>
          <p:nvPr>
            <p:ph type="sldNum" sz="quarter" idx="5"/>
          </p:nvPr>
        </p:nvSpPr>
        <p:spPr>
          <a:noFill/>
        </p:spPr>
        <p:txBody>
          <a:bodyPr/>
          <a:lstStyle/>
          <a:p>
            <a:fld id="{13F3E215-42E9-4627-A660-9E6E29667676}" type="slidenum">
              <a:rPr lang="en-AU"/>
              <a:pPr/>
              <a:t>63</a:t>
            </a:fld>
            <a:endParaRPr lang="en-AU"/>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3991" y="4344357"/>
            <a:ext cx="5030018" cy="4113169"/>
          </a:xfrm>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E09E1902-E433-4362-B5EB-79067ABB1E4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1"/>
      </p:bgRef>
    </p:bg>
    <p:spTree>
      <p:nvGrpSpPr>
        <p:cNvPr id="1" name=""/>
        <p:cNvGrpSpPr/>
        <p:nvPr/>
      </p:nvGrpSpPr>
      <p:grpSpPr>
        <a:xfrm>
          <a:off x="0" y="0"/>
          <a:ext cx="0" cy="0"/>
          <a:chOff x="0" y="0"/>
          <a:chExt cx="0" cy="0"/>
        </a:xfrm>
      </p:grpSpPr>
      <p:sp>
        <p:nvSpPr>
          <p:cNvPr id="8" name="מלבן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מחבר ישר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כותרת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he-IL" smtClean="0"/>
              <a:t>לחץ כדי לערוך סגנון כותרת של תבנית בסיס</a:t>
            </a:r>
            <a:endParaRPr kumimoji="0" lang="en-US"/>
          </a:p>
        </p:txBody>
      </p:sp>
      <p:sp>
        <p:nvSpPr>
          <p:cNvPr id="25" name="כותרת משנה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he-IL" smtClean="0"/>
              <a:t>לחץ כדי לערוך סגנון כותרת משנה של תבנית בסיס</a:t>
            </a:r>
            <a:endParaRPr kumimoji="0" lang="en-US"/>
          </a:p>
        </p:txBody>
      </p:sp>
      <p:sp>
        <p:nvSpPr>
          <p:cNvPr id="18"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extLs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274955"/>
            <a:ext cx="1524000" cy="5851525"/>
          </a:xfrm>
        </p:spPr>
        <p:txBody>
          <a:bodyPr vert="eaVert" anchor="t"/>
          <a:lstStyle>
            <a:extLs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274642"/>
            <a:ext cx="6019800" cy="5851525"/>
          </a:xfrm>
        </p:spPr>
        <p:txBody>
          <a:bodyPr vert="eaVert"/>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a:defRPr sz="2600"/>
            </a:lvl3pPr>
            <a:lvl4pPr>
              <a:defRPr sz="24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extLst/>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1">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he-IL" smtClean="0"/>
              <a:t>לחץ כדי לערוך סגנונות טקסט של תבנית בסיס</a:t>
            </a:r>
          </a:p>
        </p:txBody>
      </p:sp>
      <p:sp>
        <p:nvSpPr>
          <p:cNvPr id="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extLst/>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תוכן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8"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nchor="b"/>
          <a:lstStyle>
            <a:lvl1pPr>
              <a:defRPr/>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smtClean="0"/>
              <a:t>לחץ כדי לערוך סגנונות טקסט של תבנית בסיס</a:t>
            </a:r>
          </a:p>
        </p:txBody>
      </p:sp>
      <p:sp>
        <p:nvSpPr>
          <p:cNvPr id="4" name="מציין מיקום טקסט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smtClean="0"/>
              <a:t>לחץ כדי לערוך סגנונות טקסט של תבנית בסיס</a:t>
            </a:r>
          </a:p>
        </p:txBody>
      </p:sp>
      <p:sp>
        <p:nvSpPr>
          <p:cNvPr id="5" name="מציין מיקום תוכן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מציין מיקום תוכן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10"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42048" cy="1143000"/>
          </a:xfrm>
        </p:spPr>
        <p:txBody>
          <a:bodyPr/>
          <a:lstStyle>
            <a:extLst/>
          </a:lstStyle>
          <a:p>
            <a:r>
              <a:rPr kumimoji="0" lang="he-IL" smtClean="0"/>
              <a:t>לחץ כדי לערוך סגנון כותרת של תבנית בסיס</a:t>
            </a:r>
            <a:endParaRPr kumimoji="0" lang="en-US"/>
          </a:p>
        </p:txBody>
      </p:sp>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he-IL" smtClean="0"/>
              <a:t>לחץ כדי לערוך סגנונות טקסט של תבנית בסיס</a:t>
            </a:r>
          </a:p>
        </p:txBody>
      </p:sp>
      <p:sp>
        <p:nvSpPr>
          <p:cNvPr id="4" name="מציין מיקום תוכן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8"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2">
        <a:schemeClr val="bg2"/>
      </p:bgRef>
    </p:bg>
    <p:spTree>
      <p:nvGrpSpPr>
        <p:cNvPr id="1" name=""/>
        <p:cNvGrpSpPr/>
        <p:nvPr/>
      </p:nvGrpSpPr>
      <p:grpSpPr>
        <a:xfrm>
          <a:off x="0" y="0"/>
          <a:ext cx="0" cy="0"/>
          <a:chOff x="0" y="0"/>
          <a:chExt cx="0" cy="0"/>
        </a:xfrm>
      </p:grpSpPr>
      <p:sp>
        <p:nvSpPr>
          <p:cNvPr id="8" name="מלבן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מלבן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כותרת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he-IL" smtClean="0"/>
              <a:t>לחץ כדי לערוך סגנון כותרת של תבנית בסיס</a:t>
            </a:r>
            <a:endParaRPr kumimoji="0" lang="en-US" dirty="0"/>
          </a:p>
        </p:txBody>
      </p:sp>
      <p:sp>
        <p:nvSpPr>
          <p:cNvPr id="4" name="מציין מיקום טקסט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he-IL" smtClean="0"/>
              <a:t>לחץ כדי לערוך סגנונות טקסט של תבנית בסיס</a:t>
            </a:r>
          </a:p>
        </p:txBody>
      </p:sp>
      <p:sp>
        <p:nvSpPr>
          <p:cNvPr id="10" name="מציין מיקום של תמונה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he-IL" smtClean="0"/>
              <a:t>לחץ על הסמל כדי להוסיף תמונה</a:t>
            </a:r>
            <a:endParaRPr kumimoji="0" lang="en-US" dirty="0"/>
          </a:p>
        </p:txBody>
      </p:sp>
      <p:sp>
        <p:nvSpPr>
          <p:cNvPr id="11"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מלבן 8"/>
          <p:cNvSpPr/>
          <p:nvPr/>
        </p:nvSpPr>
        <p:spPr>
          <a:xfrm flipH="1">
            <a:off x="8153400" y="0"/>
            <a:ext cx="990600" cy="6858000"/>
          </a:xfrm>
          <a:prstGeom prst="rect">
            <a:avLst/>
          </a:prstGeom>
          <a:blipFill>
            <a:blip r:embed="rId14"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מציין מיקום של כותרת 2"/>
          <p:cNvSpPr>
            <a:spLocks noGrp="1"/>
          </p:cNvSpPr>
          <p:nvPr>
            <p:ph type="title"/>
          </p:nvPr>
        </p:nvSpPr>
        <p:spPr>
          <a:xfrm>
            <a:off x="457200" y="320040"/>
            <a:ext cx="7239000" cy="11430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lIns="45720" tIns="0" rIns="45720" bIns="0" anchor="ctr" anchorCtr="0">
            <a:normAutofit/>
          </a:bodyPr>
          <a:lstStyle>
            <a:extLst/>
          </a:lstStyle>
          <a:p>
            <a:r>
              <a:rPr kumimoji="0" lang="he-IL" dirty="0" smtClean="0"/>
              <a:t>לחץ כדי לערוך סגנון כותרת של תבנית בסיס</a:t>
            </a:r>
            <a:endParaRPr kumimoji="0" lang="en-US" dirty="0"/>
          </a:p>
        </p:txBody>
      </p:sp>
      <p:sp>
        <p:nvSpPr>
          <p:cNvPr id="31" name="מציין מיקום טקסט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0" name="מציין מיקום של כותרת תחתונה 17"/>
          <p:cNvSpPr>
            <a:spLocks noGrp="1"/>
          </p:cNvSpPr>
          <p:nvPr>
            <p:ph type="ftr" sz="quarter" idx="3"/>
          </p:nvPr>
        </p:nvSpPr>
        <p:spPr>
          <a:xfrm>
            <a:off x="0" y="6597352"/>
            <a:ext cx="9144000" cy="260648"/>
          </a:xfrm>
          <a:prstGeom prst="rect">
            <a:avLst/>
          </a:prstGeom>
        </p:spPr>
        <p:txBody>
          <a:bodyPr lIns="0" rIns="0"/>
          <a:lstStyle>
            <a:lvl1pPr>
              <a:defRPr lang="en-US" sz="1200" b="1" dirty="0">
                <a:solidFill>
                  <a:schemeClr val="tx1"/>
                </a:solidFill>
              </a:defRPr>
            </a:lvl1pPr>
            <a:extLst/>
          </a:lstStyle>
          <a:p>
            <a:r>
              <a:rPr lang="en-US" smtClean="0"/>
              <a:t>Dr. Levi Shaul’s work copyright ® 2018. Do not remove source or attribution from any slide.</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2.jpeg"/><Relationship Id="rId5" Type="http://schemas.openxmlformats.org/officeDocument/2006/relationships/diagramLayout" Target="../diagrams/layout1.xml"/><Relationship Id="rId10" Type="http://schemas.openxmlformats.org/officeDocument/2006/relationships/image" Target="../media/image11.jpeg"/><Relationship Id="rId4" Type="http://schemas.openxmlformats.org/officeDocument/2006/relationships/diagramData" Target="../diagrams/data1.xml"/><Relationship Id="rId9"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l"/>
            <a:r>
              <a:rPr lang="en-US" dirty="0" smtClean="0"/>
              <a:t>STRATEGIC VALUE OF information technology</a:t>
            </a:r>
            <a:endParaRPr lang="en-US" dirty="0"/>
          </a:p>
        </p:txBody>
      </p:sp>
      <p:sp>
        <p:nvSpPr>
          <p:cNvPr id="3" name="כותרת משנה 2"/>
          <p:cNvSpPr>
            <a:spLocks noGrp="1"/>
          </p:cNvSpPr>
          <p:nvPr>
            <p:ph type="subTitle" idx="1"/>
          </p:nvPr>
        </p:nvSpPr>
        <p:spPr>
          <a:xfrm>
            <a:off x="3347864" y="4365104"/>
            <a:ext cx="5114778" cy="1101248"/>
          </a:xfrm>
        </p:spPr>
        <p:txBody>
          <a:bodyPr>
            <a:noAutofit/>
          </a:bodyPr>
          <a:lstStyle/>
          <a:p>
            <a:r>
              <a:rPr lang="en-US" sz="2800" dirty="0" smtClean="0"/>
              <a:t>Lecture 1</a:t>
            </a:r>
          </a:p>
          <a:p>
            <a:r>
              <a:rPr lang="en-US" sz="2800" dirty="0" smtClean="0"/>
              <a:t>Introduction</a:t>
            </a:r>
            <a:endParaRPr lang="en-US" sz="24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p:txBody>
      </p:sp>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solidFill>
                  <a:schemeClr val="tx1"/>
                </a:solidFill>
              </a:rPr>
              <a:t>Globalization</a:t>
            </a:r>
          </a:p>
        </p:txBody>
      </p:sp>
      <p:sp>
        <p:nvSpPr>
          <p:cNvPr id="4099" name="Rectangle 3"/>
          <p:cNvSpPr>
            <a:spLocks noGrp="1" noChangeArrowheads="1"/>
          </p:cNvSpPr>
          <p:nvPr>
            <p:ph sz="quarter" idx="1"/>
          </p:nvPr>
        </p:nvSpPr>
        <p:spPr>
          <a:xfrm>
            <a:off x="251520" y="1556792"/>
            <a:ext cx="7560840" cy="4392488"/>
          </a:xfrm>
        </p:spPr>
        <p:txBody>
          <a:bodyPr lIns="0" tIns="0" rIns="0" bIns="0">
            <a:normAutofit lnSpcReduction="10000"/>
          </a:bodyPr>
          <a:lstStyle/>
          <a:p>
            <a:pPr eaLnBrk="1" hangingPunct="1"/>
            <a:r>
              <a:rPr lang="en-US" sz="2600" dirty="0" smtClean="0"/>
              <a:t>Globalization created a new world characterized by:</a:t>
            </a:r>
          </a:p>
          <a:p>
            <a:pPr marL="439738" lvl="1" indent="-254000">
              <a:tabLst>
                <a:tab pos="355600" algn="l"/>
                <a:tab pos="439738" algn="l"/>
              </a:tabLst>
            </a:pPr>
            <a:r>
              <a:rPr lang="en-US" sz="2400" dirty="0" smtClean="0"/>
              <a:t>Collaboration 				             without						  barriers</a:t>
            </a:r>
          </a:p>
          <a:p>
            <a:pPr marL="439738" lvl="1" indent="-254000">
              <a:tabLst>
                <a:tab pos="355600" algn="l"/>
                <a:tab pos="439738" algn="l"/>
              </a:tabLst>
            </a:pPr>
            <a:endParaRPr lang="en-US" sz="2400" dirty="0" smtClean="0"/>
          </a:p>
          <a:p>
            <a:pPr marL="439738" lvl="1" indent="-254000">
              <a:tabLst>
                <a:tab pos="355600" algn="l"/>
                <a:tab pos="439738" algn="l"/>
              </a:tabLst>
            </a:pPr>
            <a:r>
              <a:rPr lang="en-US" sz="2400" dirty="0" smtClean="0"/>
              <a:t>Fast 				           communication</a:t>
            </a:r>
          </a:p>
          <a:p>
            <a:pPr marL="439738" lvl="1" indent="-254000">
              <a:tabLst>
                <a:tab pos="355600" algn="l"/>
                <a:tab pos="439738" algn="l"/>
              </a:tabLst>
            </a:pPr>
            <a:endParaRPr lang="en-US" sz="2400" dirty="0" smtClean="0"/>
          </a:p>
          <a:p>
            <a:pPr marL="439738" lvl="1" indent="-254000">
              <a:tabLst>
                <a:tab pos="355600" algn="l"/>
                <a:tab pos="439738" algn="l"/>
              </a:tabLst>
            </a:pPr>
            <a:endParaRPr lang="en-US" sz="2400" dirty="0" smtClean="0"/>
          </a:p>
          <a:p>
            <a:pPr marL="439738" lvl="1" indent="-254000">
              <a:tabLst>
                <a:tab pos="355600" algn="l"/>
                <a:tab pos="439738" algn="l"/>
              </a:tabLst>
            </a:pPr>
            <a:r>
              <a:rPr lang="en-US" sz="2400" dirty="0" smtClean="0"/>
              <a:t>Worldwide					 communication </a:t>
            </a:r>
          </a:p>
          <a:p>
            <a:pPr lvl="1" eaLnBrk="1" hangingPunct="1">
              <a:buFontTx/>
              <a:buNone/>
            </a:pPr>
            <a:endParaRPr lang="en-US" dirty="0" smtClean="0"/>
          </a:p>
          <a:p>
            <a:pPr lvl="1" eaLnBrk="1" hangingPunct="1">
              <a:buSzPct val="175000"/>
            </a:pPr>
            <a:endParaRPr lang="en-US" dirty="0" smtClean="0"/>
          </a:p>
        </p:txBody>
      </p:sp>
      <p:pic>
        <p:nvPicPr>
          <p:cNvPr id="4100" name="Picture 4" descr="Fig02-01"/>
          <p:cNvPicPr>
            <a:picLocks noChangeAspect="1" noChangeArrowheads="1"/>
          </p:cNvPicPr>
          <p:nvPr/>
        </p:nvPicPr>
        <p:blipFill>
          <a:blip r:embed="rId3" cstate="print"/>
          <a:srcRect/>
          <a:stretch>
            <a:fillRect/>
          </a:stretch>
        </p:blipFill>
        <p:spPr bwMode="auto">
          <a:xfrm>
            <a:off x="3131840" y="2420888"/>
            <a:ext cx="5040560" cy="3472309"/>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solidFill>
                  <a:schemeClr val="tx1"/>
                </a:solidFill>
              </a:rPr>
              <a:t>Evolution of Globalization</a:t>
            </a:r>
          </a:p>
        </p:txBody>
      </p:sp>
      <p:sp>
        <p:nvSpPr>
          <p:cNvPr id="5123" name="Rectangle 3"/>
          <p:cNvSpPr>
            <a:spLocks noGrp="1" noChangeArrowheads="1"/>
          </p:cNvSpPr>
          <p:nvPr>
            <p:ph sz="quarter" idx="1"/>
          </p:nvPr>
        </p:nvSpPr>
        <p:spPr>
          <a:xfrm>
            <a:off x="142875" y="2414588"/>
            <a:ext cx="3327400" cy="4038600"/>
          </a:xfrm>
        </p:spPr>
        <p:txBody>
          <a:bodyPr/>
          <a:lstStyle/>
          <a:p>
            <a:pPr eaLnBrk="1" hangingPunct="1"/>
            <a:r>
              <a:rPr lang="en-US" sz="2400" smtClean="0"/>
              <a:t>Mainly European countries are globalizing</a:t>
            </a:r>
          </a:p>
          <a:p>
            <a:pPr eaLnBrk="1" hangingPunct="1"/>
            <a:r>
              <a:rPr lang="en-US" sz="2400" smtClean="0"/>
              <a:t>Power is the primary driver</a:t>
            </a:r>
          </a:p>
          <a:p>
            <a:pPr eaLnBrk="1" hangingPunct="1"/>
            <a:r>
              <a:rPr lang="en-US" sz="2400" smtClean="0"/>
              <a:t>Industries changed</a:t>
            </a:r>
          </a:p>
          <a:p>
            <a:pPr eaLnBrk="1" hangingPunct="1"/>
            <a:r>
              <a:rPr lang="en-US" sz="2400" smtClean="0"/>
              <a:t>Slow pace of change</a:t>
            </a:r>
            <a:endParaRPr lang="en-US" smtClean="0"/>
          </a:p>
        </p:txBody>
      </p:sp>
      <p:grpSp>
        <p:nvGrpSpPr>
          <p:cNvPr id="2" name="Group 12"/>
          <p:cNvGrpSpPr>
            <a:grpSpLocks/>
          </p:cNvGrpSpPr>
          <p:nvPr/>
        </p:nvGrpSpPr>
        <p:grpSpPr bwMode="auto">
          <a:xfrm>
            <a:off x="3317875" y="1881188"/>
            <a:ext cx="4854525" cy="4500562"/>
            <a:chOff x="2090" y="1185"/>
            <a:chExt cx="3444" cy="2835"/>
          </a:xfrm>
        </p:grpSpPr>
        <p:grpSp>
          <p:nvGrpSpPr>
            <p:cNvPr id="3" name="Group 10"/>
            <p:cNvGrpSpPr>
              <a:grpSpLocks/>
            </p:cNvGrpSpPr>
            <p:nvPr/>
          </p:nvGrpSpPr>
          <p:grpSpPr bwMode="auto">
            <a:xfrm>
              <a:off x="2090" y="1428"/>
              <a:ext cx="3444" cy="2592"/>
              <a:chOff x="1680" y="1440"/>
              <a:chExt cx="3444" cy="2592"/>
            </a:xfrm>
          </p:grpSpPr>
          <p:pic>
            <p:nvPicPr>
              <p:cNvPr id="5127" name="Picture 4" descr="Fig02-01"/>
              <p:cNvPicPr>
                <a:picLocks noChangeAspect="1" noChangeArrowheads="1"/>
              </p:cNvPicPr>
              <p:nvPr/>
            </p:nvPicPr>
            <p:blipFill>
              <a:blip r:embed="rId3" cstate="print"/>
              <a:srcRect/>
              <a:stretch>
                <a:fillRect/>
              </a:stretch>
            </p:blipFill>
            <p:spPr bwMode="auto">
              <a:xfrm>
                <a:off x="1776" y="1584"/>
                <a:ext cx="3348" cy="2278"/>
              </a:xfrm>
              <a:prstGeom prst="rect">
                <a:avLst/>
              </a:prstGeom>
              <a:noFill/>
              <a:ln w="31750" algn="ctr">
                <a:solidFill>
                  <a:srgbClr val="71918C"/>
                </a:solidFill>
                <a:miter lim="800000"/>
                <a:headEnd/>
                <a:tailEnd/>
              </a:ln>
            </p:spPr>
          </p:pic>
          <p:sp>
            <p:nvSpPr>
              <p:cNvPr id="5128" name="Oval 5"/>
              <p:cNvSpPr>
                <a:spLocks noChangeArrowheads="1"/>
              </p:cNvSpPr>
              <p:nvPr/>
            </p:nvSpPr>
            <p:spPr bwMode="auto">
              <a:xfrm>
                <a:off x="1680" y="1440"/>
                <a:ext cx="1079" cy="2592"/>
              </a:xfrm>
              <a:prstGeom prst="ellipse">
                <a:avLst/>
              </a:prstGeom>
              <a:solidFill>
                <a:srgbClr val="EB963C">
                  <a:alpha val="20000"/>
                </a:srgbClr>
              </a:solidFill>
              <a:ln w="31750" algn="ctr">
                <a:solidFill>
                  <a:srgbClr val="EB963C"/>
                </a:solidFill>
                <a:round/>
                <a:headEnd/>
                <a:tailEnd/>
              </a:ln>
            </p:spPr>
            <p:txBody>
              <a:bodyPr wrap="none" anchor="ctr"/>
              <a:lstStyle/>
              <a:p>
                <a:endParaRPr lang="en-US"/>
              </a:p>
            </p:txBody>
          </p:sp>
        </p:grpSp>
        <p:sp>
          <p:nvSpPr>
            <p:cNvPr id="5126" name="Text Box 6"/>
            <p:cNvSpPr txBox="1">
              <a:spLocks noChangeArrowheads="1"/>
            </p:cNvSpPr>
            <p:nvPr/>
          </p:nvSpPr>
          <p:spPr bwMode="auto">
            <a:xfrm>
              <a:off x="2367" y="1185"/>
              <a:ext cx="2463" cy="327"/>
            </a:xfrm>
            <a:prstGeom prst="rect">
              <a:avLst/>
            </a:prstGeom>
            <a:noFill/>
            <a:ln w="9525">
              <a:noFill/>
              <a:miter lim="800000"/>
              <a:headEnd/>
              <a:tailEnd/>
            </a:ln>
          </p:spPr>
          <p:txBody>
            <a:bodyPr wrap="square">
              <a:spAutoFit/>
            </a:bodyPr>
            <a:lstStyle/>
            <a:p>
              <a:pPr>
                <a:spcBef>
                  <a:spcPct val="50000"/>
                </a:spcBef>
              </a:pPr>
              <a:r>
                <a:rPr lang="en-US" sz="2800" dirty="0">
                  <a:solidFill>
                    <a:srgbClr val="71918C"/>
                  </a:solidFill>
                </a:rPr>
                <a:t>Globalization 1.0</a:t>
              </a:r>
            </a:p>
          </p:txBody>
        </p:sp>
      </p:grpSp>
      <p:sp>
        <p:nvSpPr>
          <p:cNvPr id="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0" name="TextBox 9"/>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solidFill>
                  <a:schemeClr val="tx1"/>
                </a:solidFill>
              </a:rPr>
              <a:t>Evolution of Globalization</a:t>
            </a:r>
          </a:p>
        </p:txBody>
      </p:sp>
      <p:sp>
        <p:nvSpPr>
          <p:cNvPr id="6147" name="Rectangle 7"/>
          <p:cNvSpPr>
            <a:spLocks noGrp="1" noChangeArrowheads="1"/>
          </p:cNvSpPr>
          <p:nvPr>
            <p:ph sz="quarter" idx="1"/>
          </p:nvPr>
        </p:nvSpPr>
        <p:spPr>
          <a:xfrm>
            <a:off x="152400" y="2420938"/>
            <a:ext cx="2667000" cy="3657600"/>
          </a:xfrm>
        </p:spPr>
        <p:txBody>
          <a:bodyPr/>
          <a:lstStyle/>
          <a:p>
            <a:pPr eaLnBrk="1" hangingPunct="1">
              <a:lnSpc>
                <a:spcPct val="90000"/>
              </a:lnSpc>
            </a:pPr>
            <a:r>
              <a:rPr lang="en-US" sz="2400" smtClean="0"/>
              <a:t>Companies are globalizing</a:t>
            </a:r>
          </a:p>
          <a:p>
            <a:pPr eaLnBrk="1" hangingPunct="1">
              <a:lnSpc>
                <a:spcPct val="90000"/>
              </a:lnSpc>
            </a:pPr>
            <a:r>
              <a:rPr lang="en-US" sz="2400" smtClean="0"/>
              <a:t>Reduction in transportation and telecom-munications costs</a:t>
            </a:r>
          </a:p>
          <a:p>
            <a:pPr eaLnBrk="1" hangingPunct="1">
              <a:lnSpc>
                <a:spcPct val="90000"/>
              </a:lnSpc>
            </a:pPr>
            <a:r>
              <a:rPr lang="en-US" sz="2400" smtClean="0"/>
              <a:t>Mainly Europe and America involved</a:t>
            </a:r>
          </a:p>
        </p:txBody>
      </p:sp>
      <p:grpSp>
        <p:nvGrpSpPr>
          <p:cNvPr id="2" name="Group 11"/>
          <p:cNvGrpSpPr>
            <a:grpSpLocks/>
          </p:cNvGrpSpPr>
          <p:nvPr/>
        </p:nvGrpSpPr>
        <p:grpSpPr bwMode="auto">
          <a:xfrm>
            <a:off x="3470275" y="1881188"/>
            <a:ext cx="4702125" cy="4495800"/>
            <a:chOff x="1776" y="1200"/>
            <a:chExt cx="3348" cy="2832"/>
          </a:xfrm>
        </p:grpSpPr>
        <p:grpSp>
          <p:nvGrpSpPr>
            <p:cNvPr id="3" name="Group 10"/>
            <p:cNvGrpSpPr>
              <a:grpSpLocks/>
            </p:cNvGrpSpPr>
            <p:nvPr/>
          </p:nvGrpSpPr>
          <p:grpSpPr bwMode="auto">
            <a:xfrm>
              <a:off x="1776" y="1440"/>
              <a:ext cx="3348" cy="2592"/>
              <a:chOff x="1776" y="1440"/>
              <a:chExt cx="3348" cy="2592"/>
            </a:xfrm>
          </p:grpSpPr>
          <p:pic>
            <p:nvPicPr>
              <p:cNvPr id="6151" name="Picture 4" descr="Fig02-01"/>
              <p:cNvPicPr>
                <a:picLocks noChangeAspect="1" noChangeArrowheads="1"/>
              </p:cNvPicPr>
              <p:nvPr/>
            </p:nvPicPr>
            <p:blipFill>
              <a:blip r:embed="rId3" cstate="print"/>
              <a:srcRect/>
              <a:stretch>
                <a:fillRect/>
              </a:stretch>
            </p:blipFill>
            <p:spPr bwMode="auto">
              <a:xfrm>
                <a:off x="1776" y="1584"/>
                <a:ext cx="3348" cy="2278"/>
              </a:xfrm>
              <a:prstGeom prst="rect">
                <a:avLst/>
              </a:prstGeom>
              <a:noFill/>
              <a:ln w="31750" algn="ctr">
                <a:solidFill>
                  <a:srgbClr val="71918C"/>
                </a:solidFill>
                <a:miter lim="800000"/>
                <a:headEnd/>
                <a:tailEnd/>
              </a:ln>
            </p:spPr>
          </p:pic>
          <p:sp>
            <p:nvSpPr>
              <p:cNvPr id="6152" name="Oval 5"/>
              <p:cNvSpPr>
                <a:spLocks noChangeArrowheads="1"/>
              </p:cNvSpPr>
              <p:nvPr/>
            </p:nvSpPr>
            <p:spPr bwMode="auto">
              <a:xfrm>
                <a:off x="2784" y="1440"/>
                <a:ext cx="1079" cy="2592"/>
              </a:xfrm>
              <a:prstGeom prst="ellipse">
                <a:avLst/>
              </a:prstGeom>
              <a:solidFill>
                <a:srgbClr val="EB963C">
                  <a:alpha val="20000"/>
                </a:srgbClr>
              </a:solidFill>
              <a:ln w="31750" algn="ctr">
                <a:solidFill>
                  <a:srgbClr val="EB963C"/>
                </a:solidFill>
                <a:round/>
                <a:headEnd/>
                <a:tailEnd/>
              </a:ln>
            </p:spPr>
            <p:txBody>
              <a:bodyPr wrap="none" anchor="ctr"/>
              <a:lstStyle/>
              <a:p>
                <a:endParaRPr lang="en-US"/>
              </a:p>
            </p:txBody>
          </p:sp>
        </p:grpSp>
        <p:sp>
          <p:nvSpPr>
            <p:cNvPr id="6150" name="Text Box 6"/>
            <p:cNvSpPr txBox="1">
              <a:spLocks noChangeArrowheads="1"/>
            </p:cNvSpPr>
            <p:nvPr/>
          </p:nvSpPr>
          <p:spPr bwMode="auto">
            <a:xfrm>
              <a:off x="2400" y="1200"/>
              <a:ext cx="2416" cy="327"/>
            </a:xfrm>
            <a:prstGeom prst="rect">
              <a:avLst/>
            </a:prstGeom>
            <a:noFill/>
            <a:ln w="9525">
              <a:noFill/>
              <a:miter lim="800000"/>
              <a:headEnd/>
              <a:tailEnd/>
            </a:ln>
          </p:spPr>
          <p:txBody>
            <a:bodyPr wrap="square">
              <a:spAutoFit/>
            </a:bodyPr>
            <a:lstStyle/>
            <a:p>
              <a:pPr>
                <a:spcBef>
                  <a:spcPct val="50000"/>
                </a:spcBef>
              </a:pPr>
              <a:r>
                <a:rPr lang="en-US" sz="2800" dirty="0">
                  <a:solidFill>
                    <a:srgbClr val="71918C"/>
                  </a:solidFill>
                </a:rPr>
                <a:t>Globalization 2.0</a:t>
              </a:r>
            </a:p>
          </p:txBody>
        </p:sp>
      </p:grpSp>
      <p:sp>
        <p:nvSpPr>
          <p:cNvPr id="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0" name="TextBox 9"/>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solidFill>
                  <a:schemeClr val="tx1"/>
                </a:solidFill>
              </a:rPr>
              <a:t>Evolution of Globalization</a:t>
            </a:r>
          </a:p>
        </p:txBody>
      </p:sp>
      <p:sp>
        <p:nvSpPr>
          <p:cNvPr id="7171" name="Rectangle 8"/>
          <p:cNvSpPr>
            <a:spLocks noGrp="1" noChangeArrowheads="1"/>
          </p:cNvSpPr>
          <p:nvPr>
            <p:ph sz="quarter" idx="1"/>
          </p:nvPr>
        </p:nvSpPr>
        <p:spPr>
          <a:xfrm>
            <a:off x="142875" y="2457450"/>
            <a:ext cx="3168650" cy="3581400"/>
          </a:xfrm>
        </p:spPr>
        <p:txBody>
          <a:bodyPr/>
          <a:lstStyle/>
          <a:p>
            <a:pPr eaLnBrk="1" hangingPunct="1"/>
            <a:r>
              <a:rPr lang="en-US" sz="2400" smtClean="0"/>
              <a:t>Individuals and small groups are globalizing</a:t>
            </a:r>
          </a:p>
          <a:p>
            <a:pPr eaLnBrk="1" hangingPunct="1"/>
            <a:r>
              <a:rPr lang="en-US" sz="2400" smtClean="0"/>
              <a:t>Faster pace of change</a:t>
            </a:r>
          </a:p>
          <a:p>
            <a:pPr eaLnBrk="1" hangingPunct="1"/>
            <a:r>
              <a:rPr lang="en-US" sz="2400" smtClean="0"/>
              <a:t>Emergence of new industries</a:t>
            </a:r>
          </a:p>
        </p:txBody>
      </p:sp>
      <p:grpSp>
        <p:nvGrpSpPr>
          <p:cNvPr id="2" name="Group 11"/>
          <p:cNvGrpSpPr>
            <a:grpSpLocks/>
          </p:cNvGrpSpPr>
          <p:nvPr/>
        </p:nvGrpSpPr>
        <p:grpSpPr bwMode="auto">
          <a:xfrm>
            <a:off x="3470275" y="1881188"/>
            <a:ext cx="4702125" cy="4419600"/>
            <a:chOff x="1776" y="1200"/>
            <a:chExt cx="3348" cy="2784"/>
          </a:xfrm>
        </p:grpSpPr>
        <p:grpSp>
          <p:nvGrpSpPr>
            <p:cNvPr id="3" name="Group 10"/>
            <p:cNvGrpSpPr>
              <a:grpSpLocks/>
            </p:cNvGrpSpPr>
            <p:nvPr/>
          </p:nvGrpSpPr>
          <p:grpSpPr bwMode="auto">
            <a:xfrm>
              <a:off x="1776" y="1392"/>
              <a:ext cx="3348" cy="2592"/>
              <a:chOff x="1776" y="1392"/>
              <a:chExt cx="3348" cy="2592"/>
            </a:xfrm>
          </p:grpSpPr>
          <p:pic>
            <p:nvPicPr>
              <p:cNvPr id="7175" name="Picture 4" descr="Fig02-01"/>
              <p:cNvPicPr>
                <a:picLocks noChangeAspect="1" noChangeArrowheads="1"/>
              </p:cNvPicPr>
              <p:nvPr/>
            </p:nvPicPr>
            <p:blipFill>
              <a:blip r:embed="rId3" cstate="print"/>
              <a:srcRect/>
              <a:stretch>
                <a:fillRect/>
              </a:stretch>
            </p:blipFill>
            <p:spPr bwMode="auto">
              <a:xfrm>
                <a:off x="1776" y="1584"/>
                <a:ext cx="3348" cy="2278"/>
              </a:xfrm>
              <a:prstGeom prst="rect">
                <a:avLst/>
              </a:prstGeom>
              <a:noFill/>
              <a:ln w="31750" algn="ctr">
                <a:solidFill>
                  <a:srgbClr val="71918C"/>
                </a:solidFill>
                <a:miter lim="800000"/>
                <a:headEnd/>
                <a:tailEnd/>
              </a:ln>
            </p:spPr>
          </p:pic>
          <p:sp>
            <p:nvSpPr>
              <p:cNvPr id="7176" name="Oval 5"/>
              <p:cNvSpPr>
                <a:spLocks noChangeArrowheads="1"/>
              </p:cNvSpPr>
              <p:nvPr/>
            </p:nvSpPr>
            <p:spPr bwMode="auto">
              <a:xfrm>
                <a:off x="3840" y="1392"/>
                <a:ext cx="1079" cy="2592"/>
              </a:xfrm>
              <a:prstGeom prst="ellipse">
                <a:avLst/>
              </a:prstGeom>
              <a:solidFill>
                <a:srgbClr val="EB963C">
                  <a:alpha val="20000"/>
                </a:srgbClr>
              </a:solidFill>
              <a:ln w="31750" algn="ctr">
                <a:solidFill>
                  <a:srgbClr val="EB963C"/>
                </a:solidFill>
                <a:round/>
                <a:headEnd/>
                <a:tailEnd/>
              </a:ln>
            </p:spPr>
            <p:txBody>
              <a:bodyPr wrap="none" anchor="ctr"/>
              <a:lstStyle/>
              <a:p>
                <a:endParaRPr lang="en-US"/>
              </a:p>
            </p:txBody>
          </p:sp>
        </p:grpSp>
        <p:sp>
          <p:nvSpPr>
            <p:cNvPr id="7174" name="Text Box 9"/>
            <p:cNvSpPr txBox="1">
              <a:spLocks noChangeArrowheads="1"/>
            </p:cNvSpPr>
            <p:nvPr/>
          </p:nvSpPr>
          <p:spPr bwMode="auto">
            <a:xfrm>
              <a:off x="2400" y="1200"/>
              <a:ext cx="2365" cy="327"/>
            </a:xfrm>
            <a:prstGeom prst="rect">
              <a:avLst/>
            </a:prstGeom>
            <a:noFill/>
            <a:ln w="9525">
              <a:noFill/>
              <a:miter lim="800000"/>
              <a:headEnd/>
              <a:tailEnd/>
            </a:ln>
          </p:spPr>
          <p:txBody>
            <a:bodyPr wrap="square">
              <a:spAutoFit/>
            </a:bodyPr>
            <a:lstStyle/>
            <a:p>
              <a:pPr>
                <a:spcBef>
                  <a:spcPct val="50000"/>
                </a:spcBef>
              </a:pPr>
              <a:r>
                <a:rPr lang="en-US" sz="2800" dirty="0">
                  <a:solidFill>
                    <a:srgbClr val="71918C"/>
                  </a:solidFill>
                </a:rPr>
                <a:t>Globalization 3.0</a:t>
              </a:r>
            </a:p>
          </p:txBody>
        </p:sp>
      </p:grpSp>
      <p:sp>
        <p:nvSpPr>
          <p:cNvPr id="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0" name="TextBox 9"/>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eaLnBrk="1" hangingPunct="1"/>
            <a:r>
              <a:rPr lang="en-US" smtClean="0">
                <a:solidFill>
                  <a:schemeClr val="tx1"/>
                </a:solidFill>
              </a:rPr>
              <a:t>Evolution of Globalization: </a:t>
            </a:r>
            <a:r>
              <a:rPr lang="en-US" sz="3200" smtClean="0">
                <a:solidFill>
                  <a:schemeClr val="tx1"/>
                </a:solidFill>
              </a:rPr>
              <a:t>Summary</a:t>
            </a:r>
          </a:p>
        </p:txBody>
      </p:sp>
      <p:sp>
        <p:nvSpPr>
          <p:cNvPr id="8195" name="Rectangle 3"/>
          <p:cNvSpPr>
            <a:spLocks noGrp="1" noChangeArrowheads="1"/>
          </p:cNvSpPr>
          <p:nvPr>
            <p:ph sz="quarter" idx="1"/>
          </p:nvPr>
        </p:nvSpPr>
        <p:spPr>
          <a:xfrm>
            <a:off x="381000" y="1752600"/>
            <a:ext cx="8001000" cy="4343400"/>
          </a:xfrm>
        </p:spPr>
        <p:txBody>
          <a:bodyPr/>
          <a:lstStyle/>
          <a:p>
            <a:pPr eaLnBrk="1" hangingPunct="1"/>
            <a:r>
              <a:rPr lang="en-US" i="1" dirty="0" smtClean="0"/>
              <a:t>The World Is Flat</a:t>
            </a:r>
            <a:r>
              <a:rPr lang="en-US" dirty="0" smtClean="0"/>
              <a:t> (Thomas L. Friedman)</a:t>
            </a:r>
          </a:p>
          <a:p>
            <a:pPr eaLnBrk="1" hangingPunct="1"/>
            <a:endParaRPr lang="en-US" dirty="0" smtClean="0"/>
          </a:p>
          <a:p>
            <a:pPr eaLnBrk="1" hangingPunct="1"/>
            <a:endParaRPr lang="en-US" dirty="0" smtClean="0"/>
          </a:p>
          <a:p>
            <a:pPr eaLnBrk="1" hangingPunct="1"/>
            <a:endParaRPr lang="en-US" dirty="0" smtClean="0"/>
          </a:p>
          <a:p>
            <a:pPr eaLnBrk="1" hangingPunct="1">
              <a:buFontTx/>
              <a:buNone/>
            </a:pPr>
            <a:endParaRPr lang="en-US" dirty="0" smtClean="0"/>
          </a:p>
          <a:p>
            <a:pPr eaLnBrk="1" hangingPunct="1"/>
            <a:r>
              <a:rPr lang="en-US" dirty="0" smtClean="0"/>
              <a:t>“10 Enablers”</a:t>
            </a:r>
          </a:p>
          <a:p>
            <a:pPr lvl="1" eaLnBrk="1" hangingPunct="1"/>
            <a:r>
              <a:rPr lang="en-US" dirty="0" smtClean="0"/>
              <a:t>Key factors enabling Globalization 3.0 </a:t>
            </a:r>
          </a:p>
        </p:txBody>
      </p:sp>
      <p:pic>
        <p:nvPicPr>
          <p:cNvPr id="8196" name="Picture 7"/>
          <p:cNvPicPr>
            <a:picLocks noChangeAspect="1" noChangeArrowheads="1"/>
          </p:cNvPicPr>
          <p:nvPr/>
        </p:nvPicPr>
        <p:blipFill>
          <a:blip r:embed="rId3" cstate="print"/>
          <a:srcRect/>
          <a:stretch>
            <a:fillRect/>
          </a:stretch>
        </p:blipFill>
        <p:spPr bwMode="auto">
          <a:xfrm>
            <a:off x="179512" y="2492896"/>
            <a:ext cx="7920880" cy="1570038"/>
          </a:xfrm>
          <a:prstGeom prst="rect">
            <a:avLst/>
          </a:prstGeom>
          <a:noFill/>
          <a:ln w="28575">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מלבן מעוגל 5"/>
          <p:cNvSpPr/>
          <p:nvPr/>
        </p:nvSpPr>
        <p:spPr>
          <a:xfrm>
            <a:off x="2843808" y="2348880"/>
            <a:ext cx="2520280" cy="18722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The world is flat</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0" y="1484784"/>
            <a:ext cx="7974832" cy="4676006"/>
          </a:xfrm>
          <a:prstGeom prst="rect">
            <a:avLst/>
          </a:prstGeom>
          <a:noFill/>
          <a:ln w="9525">
            <a:no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Globalization</a:t>
            </a:r>
            <a:endParaRPr lang="en-US" dirty="0"/>
          </a:p>
        </p:txBody>
      </p:sp>
      <p:pic>
        <p:nvPicPr>
          <p:cNvPr id="5" name="Picture 23" descr="MPj04331390000[1]"/>
          <p:cNvPicPr>
            <a:picLocks noChangeAspect="1" noChangeArrowheads="1"/>
          </p:cNvPicPr>
          <p:nvPr/>
        </p:nvPicPr>
        <p:blipFill>
          <a:blip r:embed="rId3" cstate="print"/>
          <a:srcRect/>
          <a:stretch>
            <a:fillRect/>
          </a:stretch>
        </p:blipFill>
        <p:spPr bwMode="auto">
          <a:xfrm>
            <a:off x="395536" y="1412776"/>
            <a:ext cx="7380312" cy="5202305"/>
          </a:xfrm>
          <a:prstGeom prst="rect">
            <a:avLst/>
          </a:prstGeom>
          <a:noFill/>
          <a:ln w="9525">
            <a:noFill/>
            <a:miter lim="800000"/>
            <a:headEnd/>
            <a:tailEnd/>
          </a:ln>
        </p:spPr>
      </p:pic>
      <p:sp>
        <p:nvSpPr>
          <p:cNvPr id="6" name="Text Box 4"/>
          <p:cNvSpPr txBox="1">
            <a:spLocks noChangeArrowheads="1"/>
          </p:cNvSpPr>
          <p:nvPr/>
        </p:nvSpPr>
        <p:spPr bwMode="auto">
          <a:xfrm>
            <a:off x="467544" y="1395933"/>
            <a:ext cx="7128792" cy="1384995"/>
          </a:xfrm>
          <a:prstGeom prst="rect">
            <a:avLst/>
          </a:prstGeom>
          <a:noFill/>
          <a:ln w="9525" algn="ctr">
            <a:noFill/>
            <a:miter lim="800000"/>
            <a:headEnd/>
            <a:tailEnd/>
          </a:ln>
        </p:spPr>
        <p:txBody>
          <a:bodyPr wrap="square">
            <a:spAutoFit/>
          </a:bodyPr>
          <a:lstStyle/>
          <a:p>
            <a:pPr algn="l"/>
            <a:r>
              <a:rPr lang="en-US" sz="2800" dirty="0">
                <a:solidFill>
                  <a:schemeClr val="bg1"/>
                </a:solidFill>
                <a:effectLst/>
              </a:rPr>
              <a:t>In top 1,000 companies:</a:t>
            </a:r>
          </a:p>
          <a:p>
            <a:pPr algn="l"/>
            <a:r>
              <a:rPr lang="en-US" sz="2800" dirty="0">
                <a:solidFill>
                  <a:schemeClr val="bg1"/>
                </a:solidFill>
                <a:effectLst/>
              </a:rPr>
              <a:t>Use of self-managing work teams rose from 28% in 1988 to 65% in 2005.</a:t>
            </a:r>
          </a:p>
        </p:txBody>
      </p:sp>
      <p:sp>
        <p:nvSpPr>
          <p:cNvPr id="8" name="Text Box 11"/>
          <p:cNvSpPr txBox="1">
            <a:spLocks noChangeArrowheads="1"/>
          </p:cNvSpPr>
          <p:nvPr/>
        </p:nvSpPr>
        <p:spPr bwMode="auto">
          <a:xfrm>
            <a:off x="899592" y="5157192"/>
            <a:ext cx="6552728" cy="523220"/>
          </a:xfrm>
          <a:prstGeom prst="rect">
            <a:avLst/>
          </a:prstGeom>
          <a:noFill/>
          <a:ln w="9525" algn="ctr">
            <a:solidFill>
              <a:schemeClr val="bg1"/>
            </a:solidFill>
            <a:miter lim="800000"/>
            <a:headEnd/>
            <a:tailEnd/>
          </a:ln>
        </p:spPr>
        <p:txBody>
          <a:bodyPr wrap="square">
            <a:spAutoFit/>
          </a:bodyPr>
          <a:lstStyle/>
          <a:p>
            <a:pPr algn="l"/>
            <a:r>
              <a:rPr lang="en-US" sz="2800" b="1" dirty="0">
                <a:solidFill>
                  <a:schemeClr val="bg1"/>
                </a:solidFill>
                <a:effectLst/>
              </a:rPr>
              <a:t>Work teams are increasingly </a:t>
            </a:r>
            <a:r>
              <a:rPr lang="en-US" sz="2800" b="1" i="1" dirty="0">
                <a:solidFill>
                  <a:schemeClr val="bg1"/>
                </a:solidFill>
                <a:effectLst/>
              </a:rPr>
              <a:t>global</a:t>
            </a:r>
            <a:r>
              <a:rPr lang="en-US" sz="2800" b="1" dirty="0">
                <a:solidFill>
                  <a:schemeClr val="bg1"/>
                </a:solidFill>
                <a:effectLst/>
              </a:rPr>
              <a:t>.</a:t>
            </a:r>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685800"/>
            <a:ext cx="8382000" cy="838200"/>
          </a:xfrm>
        </p:spPr>
        <p:txBody>
          <a:bodyPr>
            <a:normAutofit fontScale="90000"/>
          </a:bodyPr>
          <a:lstStyle/>
          <a:p>
            <a:pPr eaLnBrk="1" hangingPunct="1"/>
            <a:r>
              <a:rPr lang="en-US" sz="3400" smtClean="0">
                <a:solidFill>
                  <a:schemeClr val="tx1"/>
                </a:solidFill>
              </a:rPr>
              <a:t>Enabler #1: The Fall of the Berlin Wall</a:t>
            </a:r>
          </a:p>
        </p:txBody>
      </p:sp>
      <p:sp>
        <p:nvSpPr>
          <p:cNvPr id="9219" name="Rectangle 3"/>
          <p:cNvSpPr>
            <a:spLocks noGrp="1" noChangeArrowheads="1"/>
          </p:cNvSpPr>
          <p:nvPr>
            <p:ph sz="quarter" idx="1"/>
          </p:nvPr>
        </p:nvSpPr>
        <p:spPr>
          <a:xfrm>
            <a:off x="0" y="2060848"/>
            <a:ext cx="3048000" cy="3733800"/>
          </a:xfrm>
        </p:spPr>
        <p:txBody>
          <a:bodyPr>
            <a:noAutofit/>
          </a:bodyPr>
          <a:lstStyle/>
          <a:p>
            <a:pPr eaLnBrk="1" hangingPunct="1"/>
            <a:r>
              <a:rPr lang="en-US" sz="2800" dirty="0" smtClean="0"/>
              <a:t>November 9, 1989</a:t>
            </a:r>
          </a:p>
          <a:p>
            <a:pPr eaLnBrk="1" hangingPunct="1"/>
            <a:r>
              <a:rPr lang="en-US" sz="2800" dirty="0" smtClean="0"/>
              <a:t>Fall of communism</a:t>
            </a:r>
          </a:p>
          <a:p>
            <a:pPr eaLnBrk="1" hangingPunct="1"/>
            <a:r>
              <a:rPr lang="en-US" sz="2800" dirty="0" smtClean="0"/>
              <a:t>People from the former communist countries gained more freedom</a:t>
            </a:r>
          </a:p>
        </p:txBody>
      </p:sp>
      <p:pic>
        <p:nvPicPr>
          <p:cNvPr id="9220" name="Picture 4" descr="Ph02-02"/>
          <p:cNvPicPr>
            <a:picLocks noChangeAspect="1" noChangeArrowheads="1"/>
          </p:cNvPicPr>
          <p:nvPr/>
        </p:nvPicPr>
        <p:blipFill>
          <a:blip r:embed="rId3" cstate="print"/>
          <a:srcRect/>
          <a:stretch>
            <a:fillRect/>
          </a:stretch>
        </p:blipFill>
        <p:spPr bwMode="auto">
          <a:xfrm>
            <a:off x="3275856" y="2348880"/>
            <a:ext cx="4857750" cy="3221038"/>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dirty="0" smtClean="0">
                <a:solidFill>
                  <a:schemeClr val="tx1"/>
                </a:solidFill>
              </a:rPr>
              <a:t>Enabler #2: Netscape Browser</a:t>
            </a:r>
          </a:p>
        </p:txBody>
      </p:sp>
      <p:sp>
        <p:nvSpPr>
          <p:cNvPr id="10243" name="Rectangle 3"/>
          <p:cNvSpPr>
            <a:spLocks noGrp="1" noChangeArrowheads="1"/>
          </p:cNvSpPr>
          <p:nvPr>
            <p:ph sz="quarter" idx="1"/>
          </p:nvPr>
        </p:nvSpPr>
        <p:spPr>
          <a:xfrm>
            <a:off x="0" y="1844824"/>
            <a:ext cx="3131840" cy="4403725"/>
          </a:xfrm>
        </p:spPr>
        <p:txBody>
          <a:bodyPr/>
          <a:lstStyle/>
          <a:p>
            <a:pPr eaLnBrk="1" hangingPunct="1">
              <a:lnSpc>
                <a:spcPct val="90000"/>
              </a:lnSpc>
            </a:pPr>
            <a:r>
              <a:rPr lang="en-US" sz="2800" dirty="0" smtClean="0"/>
              <a:t>August 9, 1995</a:t>
            </a:r>
          </a:p>
          <a:p>
            <a:pPr eaLnBrk="1" hangingPunct="1">
              <a:lnSpc>
                <a:spcPct val="90000"/>
              </a:lnSpc>
            </a:pPr>
            <a:r>
              <a:rPr lang="en-US" sz="2800" dirty="0" smtClean="0"/>
              <a:t>“Killer app”</a:t>
            </a:r>
          </a:p>
          <a:p>
            <a:pPr eaLnBrk="1" hangingPunct="1">
              <a:lnSpc>
                <a:spcPct val="90000"/>
              </a:lnSpc>
            </a:pPr>
            <a:r>
              <a:rPr lang="en-US" sz="2800" dirty="0" smtClean="0"/>
              <a:t>First mainstream browser </a:t>
            </a:r>
          </a:p>
          <a:p>
            <a:pPr eaLnBrk="1" hangingPunct="1">
              <a:lnSpc>
                <a:spcPct val="90000"/>
              </a:lnSpc>
            </a:pPr>
            <a:endParaRPr lang="en-US" sz="2800" dirty="0" smtClean="0"/>
          </a:p>
          <a:p>
            <a:pPr eaLnBrk="1" hangingPunct="1">
              <a:lnSpc>
                <a:spcPct val="90000"/>
              </a:lnSpc>
            </a:pPr>
            <a:r>
              <a:rPr lang="en-US" sz="2800" dirty="0" smtClean="0"/>
              <a:t>Gave individuals access to the Internet &amp; set standards</a:t>
            </a:r>
          </a:p>
        </p:txBody>
      </p:sp>
      <p:pic>
        <p:nvPicPr>
          <p:cNvPr id="10244" name="Picture 12" descr="fig2-4"/>
          <p:cNvPicPr>
            <a:picLocks noChangeAspect="1" noChangeArrowheads="1"/>
          </p:cNvPicPr>
          <p:nvPr/>
        </p:nvPicPr>
        <p:blipFill>
          <a:blip r:embed="rId3" cstate="print"/>
          <a:srcRect/>
          <a:stretch>
            <a:fillRect/>
          </a:stretch>
        </p:blipFill>
        <p:spPr bwMode="auto">
          <a:xfrm>
            <a:off x="3275856" y="2060848"/>
            <a:ext cx="4824536" cy="3794125"/>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eaLnBrk="1" hangingPunct="1"/>
            <a:r>
              <a:rPr lang="en-US" smtClean="0">
                <a:solidFill>
                  <a:schemeClr val="tx1"/>
                </a:solidFill>
              </a:rPr>
              <a:t>Enabler #3: Work Flow Software</a:t>
            </a:r>
          </a:p>
        </p:txBody>
      </p:sp>
      <p:sp>
        <p:nvSpPr>
          <p:cNvPr id="11267" name="Rectangle 3"/>
          <p:cNvSpPr>
            <a:spLocks noGrp="1" noChangeArrowheads="1"/>
          </p:cNvSpPr>
          <p:nvPr>
            <p:ph sz="quarter" idx="1"/>
          </p:nvPr>
        </p:nvSpPr>
        <p:spPr>
          <a:xfrm>
            <a:off x="323528" y="1700808"/>
            <a:ext cx="3312368" cy="4896544"/>
          </a:xfrm>
        </p:spPr>
        <p:txBody>
          <a:bodyPr>
            <a:normAutofit/>
          </a:bodyPr>
          <a:lstStyle/>
          <a:p>
            <a:pPr eaLnBrk="1" hangingPunct="1"/>
            <a:r>
              <a:rPr lang="en-US" sz="2400" dirty="0" smtClean="0"/>
              <a:t>Applications that allow </a:t>
            </a:r>
            <a:r>
              <a:rPr lang="en-US" sz="2400" b="1" dirty="0" smtClean="0"/>
              <a:t>people worldwide to communicate</a:t>
            </a:r>
          </a:p>
          <a:p>
            <a:pPr eaLnBrk="1" hangingPunct="1"/>
            <a:r>
              <a:rPr lang="en-US" sz="2400" dirty="0" smtClean="0"/>
              <a:t>XML:</a:t>
            </a:r>
            <a:r>
              <a:rPr lang="en-US" sz="2400" b="1" dirty="0" smtClean="0"/>
              <a:t> applications  “talk” </a:t>
            </a:r>
            <a:r>
              <a:rPr lang="en-US" sz="2400" dirty="0" smtClean="0"/>
              <a:t>to each other</a:t>
            </a:r>
          </a:p>
          <a:p>
            <a:pPr eaLnBrk="1" hangingPunct="1"/>
            <a:r>
              <a:rPr lang="en-US" sz="2400" dirty="0" smtClean="0"/>
              <a:t>New possibilities for </a:t>
            </a:r>
            <a:r>
              <a:rPr lang="en-US" sz="2400" b="1" dirty="0" smtClean="0"/>
              <a:t>information sharing</a:t>
            </a:r>
          </a:p>
          <a:p>
            <a:pPr eaLnBrk="1" hangingPunct="1"/>
            <a:r>
              <a:rPr lang="en-US" sz="2400" b="1" dirty="0" smtClean="0"/>
              <a:t>Secured payments </a:t>
            </a:r>
            <a:r>
              <a:rPr lang="en-US" sz="2400" dirty="0" smtClean="0"/>
              <a:t>to fuel commerce</a:t>
            </a:r>
          </a:p>
        </p:txBody>
      </p:sp>
      <p:pic>
        <p:nvPicPr>
          <p:cNvPr id="11268" name="Picture 8" descr="fig2-6"/>
          <p:cNvPicPr>
            <a:picLocks noChangeAspect="1" noChangeArrowheads="1"/>
          </p:cNvPicPr>
          <p:nvPr/>
        </p:nvPicPr>
        <p:blipFill>
          <a:blip r:embed="rId3" cstate="print"/>
          <a:srcRect/>
          <a:stretch>
            <a:fillRect/>
          </a:stretch>
        </p:blipFill>
        <p:spPr bwMode="auto">
          <a:xfrm>
            <a:off x="3681314" y="1484784"/>
            <a:ext cx="4490961" cy="3168352"/>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33" name="Picture 21"/>
          <p:cNvPicPr>
            <a:picLocks noChangeAspect="1" noChangeArrowheads="1"/>
          </p:cNvPicPr>
          <p:nvPr/>
        </p:nvPicPr>
        <p:blipFill>
          <a:blip r:embed="rId3" cstate="print"/>
          <a:srcRect l="11260" t="21454" r="41145" b="27360"/>
          <a:stretch>
            <a:fillRect/>
          </a:stretch>
        </p:blipFill>
        <p:spPr bwMode="auto">
          <a:xfrm>
            <a:off x="467544" y="1412776"/>
            <a:ext cx="7128792" cy="3744416"/>
          </a:xfrm>
          <a:prstGeom prst="rect">
            <a:avLst/>
          </a:prstGeom>
          <a:noFill/>
          <a:ln w="9525">
            <a:noFill/>
            <a:miter lim="800000"/>
            <a:headEnd/>
            <a:tailEnd/>
          </a:ln>
        </p:spPr>
      </p:pic>
      <p:sp>
        <p:nvSpPr>
          <p:cNvPr id="2" name="כותרת 1"/>
          <p:cNvSpPr>
            <a:spLocks noGrp="1"/>
          </p:cNvSpPr>
          <p:nvPr>
            <p:ph type="title"/>
          </p:nvPr>
        </p:nvSpPr>
        <p:spPr/>
        <p:txBody>
          <a:bodyPr/>
          <a:lstStyle/>
          <a:p>
            <a:r>
              <a:rPr lang="en-US" dirty="0" smtClean="0"/>
              <a:t>Course scope</a:t>
            </a:r>
            <a:endParaRPr lang="en-US" dirty="0"/>
          </a:p>
        </p:txBody>
      </p:sp>
      <p:sp>
        <p:nvSpPr>
          <p:cNvPr id="4" name="מציין מיקום של כותרת תחתונה 17"/>
          <p:cNvSpPr>
            <a:spLocks noGrp="1"/>
          </p:cNvSpPr>
          <p:nvPr>
            <p:ph type="ftr" sz="quarter" idx="11"/>
          </p:nvPr>
        </p:nvSpPr>
        <p:spPr>
          <a:xfrm>
            <a:off x="0" y="6624736"/>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3314" name="AutoShape 2" descr="×ª××¦××ª ×ª××× × ×¢×××¨ âªstrategy management processâ¬â"/>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17" name="AutoShape 5" descr="×ª××¦××ª ×ª××× × ×¢×××¨ âªstrategy management processâ¬â"/>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0" name="AutoShape 8" descr="×ª××¦××ª ×ª××× × ×¢×××¨ âªstrategy management processâ¬â"/>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2" name="AutoShape 10" descr="Strategic management process model taken from Fred R. David's book. The model has 3 stages and 7 steps described be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8" name="AutoShape 16" descr="×ª××¦××ª ×ª××× × ×¢×××¨ âª&quot;information technology&quot;â¬â"/>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329" name="Picture 17"/>
          <p:cNvPicPr>
            <a:picLocks noChangeAspect="1" noChangeArrowheads="1"/>
          </p:cNvPicPr>
          <p:nvPr/>
        </p:nvPicPr>
        <p:blipFill>
          <a:blip r:embed="rId4" cstate="print"/>
          <a:srcRect t="5287"/>
          <a:stretch>
            <a:fillRect/>
          </a:stretch>
        </p:blipFill>
        <p:spPr bwMode="auto">
          <a:xfrm>
            <a:off x="0" y="5163269"/>
            <a:ext cx="8172400" cy="1290067"/>
          </a:xfrm>
          <a:prstGeom prst="rect">
            <a:avLst/>
          </a:prstGeom>
          <a:noFill/>
          <a:ln w="9525">
            <a:noFill/>
            <a:miter lim="800000"/>
            <a:headEnd/>
            <a:tailEnd/>
          </a:ln>
        </p:spPr>
      </p:pic>
      <p:sp>
        <p:nvSpPr>
          <p:cNvPr id="13331" name="AutoShape 19" descr="Strategic management process model taken from Fred R. David's book. The model has 3 stages and 7 steps described be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solidFill>
                  <a:schemeClr val="tx1"/>
                </a:solidFill>
              </a:rPr>
              <a:t>Enabler #4: Uploading</a:t>
            </a:r>
          </a:p>
        </p:txBody>
      </p:sp>
      <p:sp>
        <p:nvSpPr>
          <p:cNvPr id="12291" name="Rectangle 3"/>
          <p:cNvSpPr>
            <a:spLocks noGrp="1" noChangeArrowheads="1"/>
          </p:cNvSpPr>
          <p:nvPr>
            <p:ph sz="quarter" idx="1"/>
          </p:nvPr>
        </p:nvSpPr>
        <p:spPr>
          <a:xfrm>
            <a:off x="395536" y="1700808"/>
            <a:ext cx="7200800" cy="1224136"/>
          </a:xfrm>
        </p:spPr>
        <p:txBody>
          <a:bodyPr>
            <a:normAutofit fontScale="92500"/>
          </a:bodyPr>
          <a:lstStyle/>
          <a:p>
            <a:pPr eaLnBrk="1" hangingPunct="1"/>
            <a:r>
              <a:rPr lang="en-US" sz="2800" dirty="0" smtClean="0"/>
              <a:t>Individuals and companies actively participate in content generation on the Web</a:t>
            </a:r>
          </a:p>
        </p:txBody>
      </p:sp>
      <p:pic>
        <p:nvPicPr>
          <p:cNvPr id="12292" name="Picture 6" descr="Fig2-7"/>
          <p:cNvPicPr>
            <a:picLocks noChangeAspect="1" noChangeArrowheads="1"/>
          </p:cNvPicPr>
          <p:nvPr/>
        </p:nvPicPr>
        <p:blipFill>
          <a:blip r:embed="rId3" cstate="print"/>
          <a:srcRect/>
          <a:stretch>
            <a:fillRect/>
          </a:stretch>
        </p:blipFill>
        <p:spPr bwMode="auto">
          <a:xfrm>
            <a:off x="2123728" y="3212976"/>
            <a:ext cx="4486275" cy="3268663"/>
          </a:xfrm>
          <a:prstGeom prst="rect">
            <a:avLst/>
          </a:prstGeom>
          <a:noFill/>
          <a:ln w="28575">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solidFill>
                  <a:schemeClr val="tx1"/>
                </a:solidFill>
              </a:rPr>
              <a:t>Enabler #5: Outsourcing</a:t>
            </a:r>
          </a:p>
        </p:txBody>
      </p:sp>
      <p:sp>
        <p:nvSpPr>
          <p:cNvPr id="13315" name="Rectangle 3"/>
          <p:cNvSpPr>
            <a:spLocks noGrp="1" noChangeArrowheads="1"/>
          </p:cNvSpPr>
          <p:nvPr>
            <p:ph sz="quarter" idx="1"/>
          </p:nvPr>
        </p:nvSpPr>
        <p:spPr>
          <a:xfrm>
            <a:off x="323528" y="1700808"/>
            <a:ext cx="7128792" cy="1440160"/>
          </a:xfrm>
        </p:spPr>
        <p:txBody>
          <a:bodyPr>
            <a:normAutofit lnSpcReduction="10000"/>
          </a:bodyPr>
          <a:lstStyle/>
          <a:p>
            <a:pPr eaLnBrk="1" hangingPunct="1">
              <a:lnSpc>
                <a:spcPct val="90000"/>
              </a:lnSpc>
            </a:pPr>
            <a:r>
              <a:rPr lang="en-US" sz="2400" dirty="0" smtClean="0"/>
              <a:t>Outsourcing companies profited from the drop in telecommunications costs</a:t>
            </a:r>
          </a:p>
          <a:p>
            <a:pPr eaLnBrk="1" hangingPunct="1">
              <a:lnSpc>
                <a:spcPct val="90000"/>
              </a:lnSpc>
            </a:pPr>
            <a:r>
              <a:rPr lang="en-US" sz="2400" dirty="0" smtClean="0"/>
              <a:t>Companies can now use talented engineers from anywhere</a:t>
            </a:r>
          </a:p>
        </p:txBody>
      </p:sp>
      <p:pic>
        <p:nvPicPr>
          <p:cNvPr id="13316" name="Picture 5" descr="Ph02-04"/>
          <p:cNvPicPr>
            <a:picLocks noChangeAspect="1" noChangeArrowheads="1"/>
          </p:cNvPicPr>
          <p:nvPr/>
        </p:nvPicPr>
        <p:blipFill>
          <a:blip r:embed="rId3" cstate="print"/>
          <a:srcRect/>
          <a:stretch>
            <a:fillRect/>
          </a:stretch>
        </p:blipFill>
        <p:spPr bwMode="auto">
          <a:xfrm>
            <a:off x="1547664" y="3429000"/>
            <a:ext cx="4710113" cy="3036888"/>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olidFill>
                  <a:schemeClr val="tx1"/>
                </a:solidFill>
              </a:rPr>
              <a:t>Enabler #6: Offshoring</a:t>
            </a:r>
          </a:p>
        </p:txBody>
      </p:sp>
      <p:sp>
        <p:nvSpPr>
          <p:cNvPr id="14339" name="Rectangle 3"/>
          <p:cNvSpPr>
            <a:spLocks noGrp="1" noChangeArrowheads="1"/>
          </p:cNvSpPr>
          <p:nvPr>
            <p:ph sz="quarter" idx="1"/>
          </p:nvPr>
        </p:nvSpPr>
        <p:spPr>
          <a:xfrm>
            <a:off x="755576" y="1412776"/>
            <a:ext cx="6552728" cy="2448272"/>
          </a:xfrm>
        </p:spPr>
        <p:txBody>
          <a:bodyPr/>
          <a:lstStyle/>
          <a:p>
            <a:pPr eaLnBrk="1" hangingPunct="1"/>
            <a:r>
              <a:rPr lang="en-US" sz="2800" dirty="0" smtClean="0"/>
              <a:t>Companies set up entire factories in countries such as China</a:t>
            </a:r>
          </a:p>
          <a:p>
            <a:pPr lvl="1" eaLnBrk="1" hangingPunct="1"/>
            <a:r>
              <a:rPr lang="en-US" sz="2400" dirty="0" smtClean="0"/>
              <a:t>Mass production</a:t>
            </a:r>
          </a:p>
          <a:p>
            <a:pPr lvl="1" eaLnBrk="1" hangingPunct="1"/>
            <a:r>
              <a:rPr lang="en-US" sz="2400" dirty="0" smtClean="0"/>
              <a:t>Low costs</a:t>
            </a:r>
          </a:p>
        </p:txBody>
      </p:sp>
      <p:pic>
        <p:nvPicPr>
          <p:cNvPr id="14340" name="Picture 8" descr="fig2-9"/>
          <p:cNvPicPr>
            <a:picLocks noChangeAspect="1" noChangeArrowheads="1"/>
          </p:cNvPicPr>
          <p:nvPr/>
        </p:nvPicPr>
        <p:blipFill>
          <a:blip r:embed="rId3" cstate="print"/>
          <a:srcRect/>
          <a:stretch>
            <a:fillRect/>
          </a:stretch>
        </p:blipFill>
        <p:spPr bwMode="auto">
          <a:xfrm>
            <a:off x="2123728" y="3356992"/>
            <a:ext cx="4101672" cy="3140968"/>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solidFill>
                  <a:schemeClr val="tx1"/>
                </a:solidFill>
              </a:rPr>
              <a:t>Enabler #7: Supply Chain</a:t>
            </a:r>
          </a:p>
        </p:txBody>
      </p:sp>
      <p:sp>
        <p:nvSpPr>
          <p:cNvPr id="15363" name="Rectangle 3"/>
          <p:cNvSpPr>
            <a:spLocks noGrp="1" noChangeArrowheads="1"/>
          </p:cNvSpPr>
          <p:nvPr>
            <p:ph sz="quarter" idx="1"/>
          </p:nvPr>
        </p:nvSpPr>
        <p:spPr>
          <a:xfrm>
            <a:off x="251520" y="1628800"/>
            <a:ext cx="7791400" cy="1584176"/>
          </a:xfrm>
        </p:spPr>
        <p:txBody>
          <a:bodyPr>
            <a:normAutofit fontScale="92500"/>
          </a:bodyPr>
          <a:lstStyle/>
          <a:p>
            <a:pPr eaLnBrk="1" hangingPunct="1"/>
            <a:r>
              <a:rPr lang="en-US" sz="2800" dirty="0" smtClean="0"/>
              <a:t>Integration of retailers, suppliers, and customers</a:t>
            </a:r>
          </a:p>
          <a:p>
            <a:r>
              <a:rPr lang="en-US" sz="2800" dirty="0" smtClean="0"/>
              <a:t>Wal-Mart became an early leader</a:t>
            </a:r>
          </a:p>
          <a:p>
            <a:pPr marL="274320" lvl="1" indent="-274320">
              <a:spcBef>
                <a:spcPts val="600"/>
              </a:spcBef>
              <a:buClr>
                <a:schemeClr val="tx2"/>
              </a:buClr>
              <a:buSzPct val="73000"/>
              <a:buFont typeface="Wingdings 2"/>
              <a:buChar char=""/>
            </a:pPr>
            <a:r>
              <a:rPr lang="en-US" sz="2800" dirty="0" smtClean="0">
                <a:solidFill>
                  <a:schemeClr val="tx1"/>
                </a:solidFill>
              </a:rPr>
              <a:t>Use of RFID tags </a:t>
            </a:r>
          </a:p>
        </p:txBody>
      </p:sp>
      <p:pic>
        <p:nvPicPr>
          <p:cNvPr id="15364" name="Picture 5" descr="Ph02-03"/>
          <p:cNvPicPr>
            <a:picLocks noChangeAspect="1" noChangeArrowheads="1"/>
          </p:cNvPicPr>
          <p:nvPr/>
        </p:nvPicPr>
        <p:blipFill>
          <a:blip r:embed="rId3" cstate="print"/>
          <a:srcRect/>
          <a:stretch>
            <a:fillRect/>
          </a:stretch>
        </p:blipFill>
        <p:spPr bwMode="auto">
          <a:xfrm>
            <a:off x="1979712" y="3284984"/>
            <a:ext cx="4938713" cy="3278188"/>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chemeClr val="tx1"/>
                </a:solidFill>
              </a:rPr>
              <a:t>Enabler #8: In-Sourcing</a:t>
            </a:r>
          </a:p>
        </p:txBody>
      </p:sp>
      <p:sp>
        <p:nvSpPr>
          <p:cNvPr id="16387" name="Rectangle 3"/>
          <p:cNvSpPr>
            <a:spLocks noGrp="1" noChangeArrowheads="1"/>
          </p:cNvSpPr>
          <p:nvPr>
            <p:ph sz="quarter" idx="1"/>
          </p:nvPr>
        </p:nvSpPr>
        <p:spPr>
          <a:xfrm>
            <a:off x="251520" y="1628800"/>
            <a:ext cx="3048000" cy="4267200"/>
          </a:xfrm>
        </p:spPr>
        <p:txBody>
          <a:bodyPr/>
          <a:lstStyle/>
          <a:p>
            <a:pPr eaLnBrk="1" hangingPunct="1"/>
            <a:r>
              <a:rPr lang="en-US" sz="2800" dirty="0" smtClean="0"/>
              <a:t>Delegation of company’s key operations to a subcontractor</a:t>
            </a:r>
          </a:p>
          <a:p>
            <a:pPr lvl="1" eaLnBrk="1" hangingPunct="1"/>
            <a:r>
              <a:rPr lang="en-US" sz="2400" dirty="0" smtClean="0"/>
              <a:t>Example: UPS provides complete supply chain solutions to companies</a:t>
            </a:r>
          </a:p>
        </p:txBody>
      </p:sp>
      <p:pic>
        <p:nvPicPr>
          <p:cNvPr id="16388" name="Picture 8" descr="fig2-11"/>
          <p:cNvPicPr>
            <a:picLocks noChangeAspect="1" noChangeArrowheads="1"/>
          </p:cNvPicPr>
          <p:nvPr/>
        </p:nvPicPr>
        <p:blipFill>
          <a:blip r:embed="rId3" cstate="print"/>
          <a:srcRect/>
          <a:stretch>
            <a:fillRect/>
          </a:stretch>
        </p:blipFill>
        <p:spPr bwMode="auto">
          <a:xfrm>
            <a:off x="3203848" y="2132856"/>
            <a:ext cx="4824536" cy="3694519"/>
          </a:xfrm>
          <a:prstGeom prst="rect">
            <a:avLst/>
          </a:prstGeom>
          <a:noFill/>
          <a:ln w="31750" algn="ctr">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Enabler #9: In-Forming</a:t>
            </a:r>
          </a:p>
        </p:txBody>
      </p:sp>
      <p:sp>
        <p:nvSpPr>
          <p:cNvPr id="17411" name="Rectangle 3"/>
          <p:cNvSpPr>
            <a:spLocks noGrp="1" noChangeArrowheads="1"/>
          </p:cNvSpPr>
          <p:nvPr>
            <p:ph sz="quarter" idx="1"/>
          </p:nvPr>
        </p:nvSpPr>
        <p:spPr>
          <a:xfrm>
            <a:off x="0" y="1628800"/>
            <a:ext cx="8028384" cy="1800200"/>
          </a:xfrm>
        </p:spPr>
        <p:txBody>
          <a:bodyPr>
            <a:normAutofit/>
          </a:bodyPr>
          <a:lstStyle/>
          <a:p>
            <a:pPr>
              <a:lnSpc>
                <a:spcPct val="90000"/>
              </a:lnSpc>
            </a:pPr>
            <a:r>
              <a:rPr lang="en-US" sz="2800" dirty="0" smtClean="0"/>
              <a:t>Individuals have access to massive amounts of information regarding services of outsourcing, </a:t>
            </a:r>
            <a:r>
              <a:rPr lang="en-US" sz="2800" dirty="0" err="1" smtClean="0"/>
              <a:t>offshoring</a:t>
            </a:r>
            <a:r>
              <a:rPr lang="en-US" sz="2800" dirty="0" smtClean="0"/>
              <a:t>, and in-sourcing</a:t>
            </a:r>
          </a:p>
        </p:txBody>
      </p:sp>
      <p:pic>
        <p:nvPicPr>
          <p:cNvPr id="17412" name="Picture 6" descr="Fig2-12"/>
          <p:cNvPicPr>
            <a:picLocks noChangeAspect="1" noChangeArrowheads="1"/>
          </p:cNvPicPr>
          <p:nvPr/>
        </p:nvPicPr>
        <p:blipFill>
          <a:blip r:embed="rId3" cstate="print"/>
          <a:srcRect/>
          <a:stretch>
            <a:fillRect/>
          </a:stretch>
        </p:blipFill>
        <p:spPr bwMode="auto">
          <a:xfrm>
            <a:off x="1835696" y="3212976"/>
            <a:ext cx="4565650" cy="3200400"/>
          </a:xfrm>
          <a:prstGeom prst="rect">
            <a:avLst/>
          </a:prstGeom>
          <a:noFill/>
          <a:ln w="28575">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solidFill>
                  <a:schemeClr val="tx1"/>
                </a:solidFill>
              </a:rPr>
              <a:t>Enabler #10: The Steroids</a:t>
            </a:r>
          </a:p>
        </p:txBody>
      </p:sp>
      <p:sp>
        <p:nvSpPr>
          <p:cNvPr id="18435" name="Rectangle 3"/>
          <p:cNvSpPr>
            <a:spLocks noGrp="1" noChangeArrowheads="1"/>
          </p:cNvSpPr>
          <p:nvPr>
            <p:ph sz="quarter" idx="1"/>
          </p:nvPr>
        </p:nvSpPr>
        <p:spPr>
          <a:xfrm>
            <a:off x="4495800" y="2438400"/>
            <a:ext cx="3352800" cy="3657600"/>
          </a:xfrm>
        </p:spPr>
        <p:txBody>
          <a:bodyPr/>
          <a:lstStyle/>
          <a:p>
            <a:pPr eaLnBrk="1" hangingPunct="1"/>
            <a:r>
              <a:rPr lang="en-US" sz="2800" smtClean="0"/>
              <a:t>Technologies that support different types of collaboration</a:t>
            </a:r>
          </a:p>
          <a:p>
            <a:pPr lvl="1" eaLnBrk="1" hangingPunct="1"/>
            <a:r>
              <a:rPr lang="en-US" sz="2400" smtClean="0"/>
              <a:t>Greater mobility</a:t>
            </a:r>
          </a:p>
          <a:p>
            <a:pPr lvl="1" eaLnBrk="1" hangingPunct="1"/>
            <a:r>
              <a:rPr lang="en-US" sz="2400" smtClean="0"/>
              <a:t>Triple convergence</a:t>
            </a:r>
          </a:p>
        </p:txBody>
      </p:sp>
      <p:pic>
        <p:nvPicPr>
          <p:cNvPr id="18436" name="Picture 6" descr="Fig2-13"/>
          <p:cNvPicPr>
            <a:picLocks noChangeAspect="1" noChangeArrowheads="1"/>
          </p:cNvPicPr>
          <p:nvPr/>
        </p:nvPicPr>
        <p:blipFill>
          <a:blip r:embed="rId3" cstate="print"/>
          <a:srcRect/>
          <a:stretch>
            <a:fillRect/>
          </a:stretch>
        </p:blipFill>
        <p:spPr bwMode="auto">
          <a:xfrm>
            <a:off x="457200" y="2514600"/>
            <a:ext cx="3759200" cy="2503488"/>
          </a:xfrm>
          <a:prstGeom prst="rect">
            <a:avLst/>
          </a:prstGeom>
          <a:noFill/>
          <a:ln w="28575">
            <a:solidFill>
              <a:srgbClr val="71918C"/>
            </a:solid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Evolution of Data </a:t>
            </a:r>
            <a:endParaRPr lang="en-US" dirty="0"/>
          </a:p>
        </p:txBody>
      </p:sp>
      <p:sp>
        <p:nvSpPr>
          <p:cNvPr id="72706" name="AutoShape 2" descr="תוצאת תמונה עבור ‪evolution data device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תמונה 7" descr="Internet of Things - evolution of data.png"/>
          <p:cNvPicPr>
            <a:picLocks noChangeAspect="1"/>
          </p:cNvPicPr>
          <p:nvPr/>
        </p:nvPicPr>
        <p:blipFill>
          <a:blip r:embed="rId3" cstate="print"/>
          <a:stretch>
            <a:fillRect/>
          </a:stretch>
        </p:blipFill>
        <p:spPr>
          <a:xfrm>
            <a:off x="0" y="1528293"/>
            <a:ext cx="8100392" cy="4998803"/>
          </a:xfrm>
          <a:prstGeom prst="rect">
            <a:avLst/>
          </a:prstGeom>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Evolution of Devices</a:t>
            </a:r>
            <a:endParaRPr lang="en-US" dirty="0"/>
          </a:p>
        </p:txBody>
      </p:sp>
      <p:sp>
        <p:nvSpPr>
          <p:cNvPr id="72706" name="AutoShape 2" descr="תוצאת תמונה עבור ‪evolution data device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תמונה 4" descr="devices.jpg"/>
          <p:cNvPicPr>
            <a:picLocks noChangeAspect="1"/>
          </p:cNvPicPr>
          <p:nvPr/>
        </p:nvPicPr>
        <p:blipFill>
          <a:blip r:embed="rId3" cstate="print"/>
          <a:stretch>
            <a:fillRect/>
          </a:stretch>
        </p:blipFill>
        <p:spPr>
          <a:xfrm>
            <a:off x="0" y="1844824"/>
            <a:ext cx="7958209" cy="3892333"/>
          </a:xfrm>
          <a:prstGeom prst="rect">
            <a:avLst/>
          </a:prstGeom>
        </p:spPr>
      </p:pic>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Evolution of Cloud</a:t>
            </a:r>
            <a:endParaRPr lang="en-US" dirty="0"/>
          </a:p>
        </p:txBody>
      </p:sp>
      <p:sp>
        <p:nvSpPr>
          <p:cNvPr id="72706" name="AutoShape 2" descr="תוצאת תמונה עבור ‪evolution data devices clou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תמונה 5" descr="Cloud_evolution.png"/>
          <p:cNvPicPr>
            <a:picLocks noChangeAspect="1"/>
          </p:cNvPicPr>
          <p:nvPr/>
        </p:nvPicPr>
        <p:blipFill>
          <a:blip r:embed="rId3" cstate="print"/>
          <a:stretch>
            <a:fillRect/>
          </a:stretch>
        </p:blipFill>
        <p:spPr>
          <a:xfrm>
            <a:off x="189187" y="1691421"/>
            <a:ext cx="7983214" cy="4474094"/>
          </a:xfrm>
          <a:prstGeom prst="rect">
            <a:avLst/>
          </a:prstGeom>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a:r>
              <a:rPr lang="en-US" dirty="0" smtClean="0"/>
              <a:t>Lesson Goals</a:t>
            </a:r>
            <a:endParaRPr lang="en-US" dirty="0"/>
          </a:p>
        </p:txBody>
      </p:sp>
      <p:sp>
        <p:nvSpPr>
          <p:cNvPr id="3" name="מציין מיקום תוכן 2"/>
          <p:cNvSpPr>
            <a:spLocks noGrp="1"/>
          </p:cNvSpPr>
          <p:nvPr>
            <p:ph idx="1"/>
          </p:nvPr>
        </p:nvSpPr>
        <p:spPr/>
        <p:txBody>
          <a:bodyPr/>
          <a:lstStyle/>
          <a:p>
            <a:pPr algn="l">
              <a:lnSpc>
                <a:spcPct val="200000"/>
              </a:lnSpc>
            </a:pPr>
            <a:r>
              <a:rPr lang="en-US" dirty="0" smtClean="0"/>
              <a:t>KNOWLEDGE AGE</a:t>
            </a:r>
          </a:p>
          <a:p>
            <a:pPr algn="l">
              <a:lnSpc>
                <a:spcPct val="200000"/>
              </a:lnSpc>
            </a:pPr>
            <a:r>
              <a:rPr lang="en-US" dirty="0" smtClean="0"/>
              <a:t>IT – A COMMODITY OR A STRATEGIC ASSET ?</a:t>
            </a:r>
          </a:p>
          <a:p>
            <a:pPr algn="l">
              <a:lnSpc>
                <a:spcPct val="200000"/>
              </a:lnSpc>
            </a:pPr>
            <a:r>
              <a:rPr lang="en-US" dirty="0" smtClean="0"/>
              <a:t>IT COMPONENTS AND CLASSIFICATION</a:t>
            </a:r>
            <a:endParaRPr lang="en-US" dirty="0"/>
          </a:p>
        </p:txBody>
      </p:sp>
      <p:sp>
        <p:nvSpPr>
          <p:cNvPr id="4" name="TextBox 3"/>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23528" y="2204864"/>
            <a:ext cx="7444680" cy="1143000"/>
          </a:xfrm>
        </p:spPr>
        <p:txBody>
          <a:bodyPr>
            <a:normAutofit fontScale="90000"/>
          </a:bodyPr>
          <a:lstStyle/>
          <a:p>
            <a:r>
              <a:rPr lang="en-US" dirty="0" smtClean="0"/>
              <a:t>Information technology (IT) – A COMMODITY OR A STRATEGIC ASSET? </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DD75DF0E-477B-4FEB-85AD-8A53A3852070}"/>
              </a:ext>
            </a:extLst>
          </p:cNvPr>
          <p:cNvSpPr>
            <a:spLocks noGrp="1"/>
          </p:cNvSpPr>
          <p:nvPr>
            <p:ph type="title"/>
          </p:nvPr>
        </p:nvSpPr>
        <p:spPr/>
        <p:txBody>
          <a:bodyPr/>
          <a:lstStyle/>
          <a:p>
            <a:r>
              <a:rPr lang="en-US" dirty="0"/>
              <a:t>Does It matter ? </a:t>
            </a:r>
            <a:endParaRPr lang="he-IL" dirty="0"/>
          </a:p>
        </p:txBody>
      </p:sp>
      <p:pic>
        <p:nvPicPr>
          <p:cNvPr id="4" name="מציין מיקום תוכן 3">
            <a:extLst>
              <a:ext uri="{FF2B5EF4-FFF2-40B4-BE49-F238E27FC236}">
                <a16:creationId xmlns="" xmlns:a16="http://schemas.microsoft.com/office/drawing/2014/main" id="{C9A03DD3-A876-40E2-984D-BA512F3918C8}"/>
              </a:ext>
            </a:extLst>
          </p:cNvPr>
          <p:cNvPicPr>
            <a:picLocks noGrp="1" noChangeAspect="1"/>
          </p:cNvPicPr>
          <p:nvPr>
            <p:ph idx="1"/>
          </p:nvPr>
        </p:nvPicPr>
        <p:blipFill rotWithShape="1">
          <a:blip r:embed="rId3" cstate="print"/>
          <a:srcRect l="18553" t="22109" r="20397" b="13543"/>
          <a:stretch/>
        </p:blipFill>
        <p:spPr>
          <a:xfrm>
            <a:off x="494478" y="1480038"/>
            <a:ext cx="7497232" cy="4615962"/>
          </a:xfrm>
          <a:prstGeom prst="rect">
            <a:avLst/>
          </a:prstGeom>
        </p:spPr>
      </p:pic>
      <p:sp>
        <p:nvSpPr>
          <p:cNvPr id="3" name="מציין מיקום של מספר שקופית 2">
            <a:extLst>
              <a:ext uri="{FF2B5EF4-FFF2-40B4-BE49-F238E27FC236}">
                <a16:creationId xmlns="" xmlns:a16="http://schemas.microsoft.com/office/drawing/2014/main" id="{5D1A8088-F1E4-48BC-A091-4EC814ABFD0A}"/>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31</a:t>
            </a:fld>
            <a:endParaRPr lang="en-US" altLang="he-IL"/>
          </a:p>
        </p:txBody>
      </p:sp>
    </p:spTree>
    <p:extLst>
      <p:ext uri="{BB962C8B-B14F-4D97-AF65-F5344CB8AC3E}">
        <p14:creationId xmlns="" xmlns:p14="http://schemas.microsoft.com/office/powerpoint/2010/main" val="23346952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1630410B-E0B4-4B0C-9594-31FB5ABAE176}"/>
              </a:ext>
            </a:extLst>
          </p:cNvPr>
          <p:cNvSpPr>
            <a:spLocks noGrp="1"/>
          </p:cNvSpPr>
          <p:nvPr>
            <p:ph type="title"/>
          </p:nvPr>
        </p:nvSpPr>
        <p:spPr/>
        <p:txBody>
          <a:bodyPr/>
          <a:lstStyle/>
          <a:p>
            <a:r>
              <a:rPr lang="en-US" dirty="0"/>
              <a:t>It and competitive edge</a:t>
            </a:r>
            <a:endParaRPr lang="he-IL" dirty="0"/>
          </a:p>
        </p:txBody>
      </p:sp>
      <p:pic>
        <p:nvPicPr>
          <p:cNvPr id="4" name="תמונה 3">
            <a:extLst>
              <a:ext uri="{FF2B5EF4-FFF2-40B4-BE49-F238E27FC236}">
                <a16:creationId xmlns="" xmlns:a16="http://schemas.microsoft.com/office/drawing/2014/main" id="{AB473ACA-5FBD-4757-9665-C33EF88A1213}"/>
              </a:ext>
            </a:extLst>
          </p:cNvPr>
          <p:cNvPicPr>
            <a:picLocks noChangeAspect="1"/>
          </p:cNvPicPr>
          <p:nvPr/>
        </p:nvPicPr>
        <p:blipFill rotWithShape="1">
          <a:blip r:embed="rId3" cstate="print"/>
          <a:srcRect l="19775" t="24412" r="19644" b="13522"/>
          <a:stretch/>
        </p:blipFill>
        <p:spPr>
          <a:xfrm>
            <a:off x="376295" y="1484923"/>
            <a:ext cx="7518776" cy="5099537"/>
          </a:xfrm>
          <a:prstGeom prst="rect">
            <a:avLst/>
          </a:prstGeom>
        </p:spPr>
      </p:pic>
      <p:sp>
        <p:nvSpPr>
          <p:cNvPr id="3" name="מציין מיקום של מספר שקופית 2">
            <a:extLst>
              <a:ext uri="{FF2B5EF4-FFF2-40B4-BE49-F238E27FC236}">
                <a16:creationId xmlns="" xmlns:a16="http://schemas.microsoft.com/office/drawing/2014/main" id="{47D44F33-5531-42A9-8BE4-B542535D1413}"/>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32</a:t>
            </a:fld>
            <a:endParaRPr lang="en-US" altLang="he-IL"/>
          </a:p>
        </p:txBody>
      </p:sp>
    </p:spTree>
    <p:extLst>
      <p:ext uri="{BB962C8B-B14F-4D97-AF65-F5344CB8AC3E}">
        <p14:creationId xmlns="" xmlns:p14="http://schemas.microsoft.com/office/powerpoint/2010/main" val="24400870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BE9AF2CE-6D04-4734-BBE6-45792E539A57}"/>
              </a:ext>
            </a:extLst>
          </p:cNvPr>
          <p:cNvSpPr>
            <a:spLocks noGrp="1"/>
          </p:cNvSpPr>
          <p:nvPr>
            <p:ph type="title"/>
          </p:nvPr>
        </p:nvSpPr>
        <p:spPr/>
        <p:txBody>
          <a:bodyPr/>
          <a:lstStyle/>
          <a:p>
            <a:r>
              <a:rPr lang="en-US" dirty="0"/>
              <a:t>Is It critical to strategy</a:t>
            </a:r>
            <a:endParaRPr lang="he-IL" dirty="0"/>
          </a:p>
        </p:txBody>
      </p:sp>
      <p:pic>
        <p:nvPicPr>
          <p:cNvPr id="4" name="תמונה 3">
            <a:extLst>
              <a:ext uri="{FF2B5EF4-FFF2-40B4-BE49-F238E27FC236}">
                <a16:creationId xmlns="" xmlns:a16="http://schemas.microsoft.com/office/drawing/2014/main" id="{7EF53686-D20E-4F61-BDDF-451C57AE1820}"/>
              </a:ext>
            </a:extLst>
          </p:cNvPr>
          <p:cNvPicPr>
            <a:picLocks noChangeAspect="1"/>
          </p:cNvPicPr>
          <p:nvPr/>
        </p:nvPicPr>
        <p:blipFill rotWithShape="1">
          <a:blip r:embed="rId3" cstate="print"/>
          <a:srcRect l="19948" t="33329" r="42844" b="29975"/>
          <a:stretch/>
        </p:blipFill>
        <p:spPr>
          <a:xfrm>
            <a:off x="456848" y="1463553"/>
            <a:ext cx="5566764" cy="4053254"/>
          </a:xfrm>
          <a:prstGeom prst="rect">
            <a:avLst/>
          </a:prstGeom>
        </p:spPr>
      </p:pic>
      <p:pic>
        <p:nvPicPr>
          <p:cNvPr id="5" name="תמונה 4">
            <a:extLst>
              <a:ext uri="{FF2B5EF4-FFF2-40B4-BE49-F238E27FC236}">
                <a16:creationId xmlns="" xmlns:a16="http://schemas.microsoft.com/office/drawing/2014/main" id="{CDBB7CBF-CF74-4BF3-A11A-E279B3EC2F95}"/>
              </a:ext>
            </a:extLst>
          </p:cNvPr>
          <p:cNvPicPr>
            <a:picLocks noChangeAspect="1"/>
          </p:cNvPicPr>
          <p:nvPr/>
        </p:nvPicPr>
        <p:blipFill rotWithShape="1">
          <a:blip r:embed="rId3" cstate="print"/>
          <a:srcRect l="21442" t="80823" r="24385" b="9892"/>
          <a:stretch/>
        </p:blipFill>
        <p:spPr>
          <a:xfrm>
            <a:off x="574987" y="5919267"/>
            <a:ext cx="6434668" cy="814176"/>
          </a:xfrm>
          <a:prstGeom prst="rect">
            <a:avLst/>
          </a:prstGeom>
        </p:spPr>
      </p:pic>
      <p:sp>
        <p:nvSpPr>
          <p:cNvPr id="3" name="מציין מיקום של מספר שקופית 2">
            <a:extLst>
              <a:ext uri="{FF2B5EF4-FFF2-40B4-BE49-F238E27FC236}">
                <a16:creationId xmlns="" xmlns:a16="http://schemas.microsoft.com/office/drawing/2014/main" id="{5A444127-21F8-4E22-8C57-391C6630D38F}"/>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33</a:t>
            </a:fld>
            <a:endParaRPr lang="en-US" altLang="he-IL"/>
          </a:p>
        </p:txBody>
      </p:sp>
    </p:spTree>
    <p:extLst>
      <p:ext uri="{BB962C8B-B14F-4D97-AF65-F5344CB8AC3E}">
        <p14:creationId xmlns="" xmlns:p14="http://schemas.microsoft.com/office/powerpoint/2010/main" val="251640597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76B61889-4DB7-45A8-9821-E29651063759}"/>
              </a:ext>
            </a:extLst>
          </p:cNvPr>
          <p:cNvSpPr>
            <a:spLocks noGrp="1"/>
          </p:cNvSpPr>
          <p:nvPr>
            <p:ph type="title"/>
          </p:nvPr>
        </p:nvSpPr>
        <p:spPr/>
        <p:txBody>
          <a:bodyPr>
            <a:normAutofit fontScale="90000"/>
          </a:bodyPr>
          <a:lstStyle/>
          <a:p>
            <a:r>
              <a:rPr lang="en-US" dirty="0"/>
              <a:t>Low advantages Vs. high risks</a:t>
            </a:r>
            <a:endParaRPr lang="he-IL" dirty="0"/>
          </a:p>
        </p:txBody>
      </p:sp>
      <p:pic>
        <p:nvPicPr>
          <p:cNvPr id="4" name="תמונה 3">
            <a:extLst>
              <a:ext uri="{FF2B5EF4-FFF2-40B4-BE49-F238E27FC236}">
                <a16:creationId xmlns="" xmlns:a16="http://schemas.microsoft.com/office/drawing/2014/main" id="{252E603F-FF1C-4373-99E7-3684267E4B09}"/>
              </a:ext>
            </a:extLst>
          </p:cNvPr>
          <p:cNvPicPr>
            <a:picLocks noChangeAspect="1"/>
          </p:cNvPicPr>
          <p:nvPr/>
        </p:nvPicPr>
        <p:blipFill rotWithShape="1">
          <a:blip r:embed="rId3" cstate="print"/>
          <a:srcRect l="19509" t="34726" r="38214" b="21174"/>
          <a:stretch/>
        </p:blipFill>
        <p:spPr>
          <a:xfrm>
            <a:off x="284169" y="1619420"/>
            <a:ext cx="7510089" cy="4576090"/>
          </a:xfrm>
          <a:prstGeom prst="rect">
            <a:avLst/>
          </a:prstGeom>
        </p:spPr>
      </p:pic>
      <p:sp>
        <p:nvSpPr>
          <p:cNvPr id="3" name="מציין מיקום של מספר שקופית 2">
            <a:extLst>
              <a:ext uri="{FF2B5EF4-FFF2-40B4-BE49-F238E27FC236}">
                <a16:creationId xmlns="" xmlns:a16="http://schemas.microsoft.com/office/drawing/2014/main" id="{45896E75-6159-4DA0-B942-5E666BB27573}"/>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34</a:t>
            </a:fld>
            <a:endParaRPr lang="en-US" altLang="he-IL"/>
          </a:p>
        </p:txBody>
      </p:sp>
    </p:spTree>
    <p:extLst>
      <p:ext uri="{BB962C8B-B14F-4D97-AF65-F5344CB8AC3E}">
        <p14:creationId xmlns="" xmlns:p14="http://schemas.microsoft.com/office/powerpoint/2010/main" val="96728817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E9639DFA-BE14-4B9A-A383-940E75C1AEE6}"/>
              </a:ext>
            </a:extLst>
          </p:cNvPr>
          <p:cNvSpPr>
            <a:spLocks noGrp="1"/>
          </p:cNvSpPr>
          <p:nvPr>
            <p:ph type="title"/>
          </p:nvPr>
        </p:nvSpPr>
        <p:spPr/>
        <p:txBody>
          <a:bodyPr/>
          <a:lstStyle/>
          <a:p>
            <a:r>
              <a:rPr lang="en-US" dirty="0" err="1"/>
              <a:t>Recommedations</a:t>
            </a:r>
            <a:r>
              <a:rPr lang="en-US" dirty="0"/>
              <a:t> by </a:t>
            </a:r>
            <a:r>
              <a:rPr lang="en-US" dirty="0" err="1"/>
              <a:t>Carr</a:t>
            </a:r>
            <a:endParaRPr lang="he-IL" dirty="0"/>
          </a:p>
        </p:txBody>
      </p:sp>
      <p:pic>
        <p:nvPicPr>
          <p:cNvPr id="4" name="תמונה 3">
            <a:extLst>
              <a:ext uri="{FF2B5EF4-FFF2-40B4-BE49-F238E27FC236}">
                <a16:creationId xmlns="" xmlns:a16="http://schemas.microsoft.com/office/drawing/2014/main" id="{EFF59876-AE3D-4939-9AFD-5734AEB34C4E}"/>
              </a:ext>
            </a:extLst>
          </p:cNvPr>
          <p:cNvPicPr>
            <a:picLocks noChangeAspect="1"/>
          </p:cNvPicPr>
          <p:nvPr/>
        </p:nvPicPr>
        <p:blipFill rotWithShape="1">
          <a:blip r:embed="rId3" cstate="print"/>
          <a:srcRect l="18346" t="41430" r="50775" b="25036"/>
          <a:stretch/>
        </p:blipFill>
        <p:spPr>
          <a:xfrm>
            <a:off x="318977" y="1637824"/>
            <a:ext cx="7184546" cy="4557687"/>
          </a:xfrm>
          <a:prstGeom prst="rect">
            <a:avLst/>
          </a:prstGeom>
        </p:spPr>
      </p:pic>
      <p:sp>
        <p:nvSpPr>
          <p:cNvPr id="3" name="מציין מיקום של מספר שקופית 2">
            <a:extLst>
              <a:ext uri="{FF2B5EF4-FFF2-40B4-BE49-F238E27FC236}">
                <a16:creationId xmlns="" xmlns:a16="http://schemas.microsoft.com/office/drawing/2014/main" id="{DD936B71-23BC-434E-9206-FE969F06B182}"/>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35</a:t>
            </a:fld>
            <a:endParaRPr lang="en-US" altLang="he-IL"/>
          </a:p>
        </p:txBody>
      </p:sp>
    </p:spTree>
    <p:extLst>
      <p:ext uri="{BB962C8B-B14F-4D97-AF65-F5344CB8AC3E}">
        <p14:creationId xmlns="" xmlns:p14="http://schemas.microsoft.com/office/powerpoint/2010/main" val="143915642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7B24A835-621D-4E5A-AE63-605CB24C9DA8}"/>
              </a:ext>
            </a:extLst>
          </p:cNvPr>
          <p:cNvSpPr>
            <a:spLocks noGrp="1"/>
          </p:cNvSpPr>
          <p:nvPr>
            <p:ph type="title"/>
          </p:nvPr>
        </p:nvSpPr>
        <p:spPr/>
        <p:txBody>
          <a:bodyPr/>
          <a:lstStyle/>
          <a:p>
            <a:r>
              <a:rPr lang="en-US" dirty="0"/>
              <a:t>Other views</a:t>
            </a:r>
            <a:endParaRPr lang="he-IL" dirty="0"/>
          </a:p>
        </p:txBody>
      </p:sp>
      <p:pic>
        <p:nvPicPr>
          <p:cNvPr id="4" name="תמונה 3">
            <a:extLst>
              <a:ext uri="{FF2B5EF4-FFF2-40B4-BE49-F238E27FC236}">
                <a16:creationId xmlns="" xmlns:a16="http://schemas.microsoft.com/office/drawing/2014/main" id="{B88B6A6E-BBDD-42CB-97DA-CB2FAED18D5B}"/>
              </a:ext>
            </a:extLst>
          </p:cNvPr>
          <p:cNvPicPr>
            <a:picLocks noChangeAspect="1"/>
          </p:cNvPicPr>
          <p:nvPr/>
        </p:nvPicPr>
        <p:blipFill rotWithShape="1">
          <a:blip r:embed="rId3" cstate="print"/>
          <a:srcRect l="18992" t="36797" r="32300" b="18529"/>
          <a:stretch/>
        </p:blipFill>
        <p:spPr>
          <a:xfrm>
            <a:off x="220568" y="1463554"/>
            <a:ext cx="7934507" cy="4250978"/>
          </a:xfrm>
          <a:prstGeom prst="rect">
            <a:avLst/>
          </a:prstGeom>
        </p:spPr>
      </p:pic>
      <p:pic>
        <p:nvPicPr>
          <p:cNvPr id="5" name="תמונה 4">
            <a:extLst>
              <a:ext uri="{FF2B5EF4-FFF2-40B4-BE49-F238E27FC236}">
                <a16:creationId xmlns="" xmlns:a16="http://schemas.microsoft.com/office/drawing/2014/main" id="{E4A4E0D7-EFFA-4F94-AD9B-17AD0642D0D0}"/>
              </a:ext>
            </a:extLst>
          </p:cNvPr>
          <p:cNvPicPr>
            <a:picLocks noChangeAspect="1"/>
          </p:cNvPicPr>
          <p:nvPr/>
        </p:nvPicPr>
        <p:blipFill rotWithShape="1">
          <a:blip r:embed="rId4" cstate="print"/>
          <a:srcRect l="22222" t="57695" r="43669" b="33347"/>
          <a:stretch/>
        </p:blipFill>
        <p:spPr>
          <a:xfrm>
            <a:off x="318977" y="5643435"/>
            <a:ext cx="7549091" cy="1158103"/>
          </a:xfrm>
          <a:prstGeom prst="rect">
            <a:avLst/>
          </a:prstGeom>
          <a:ln>
            <a:solidFill>
              <a:schemeClr val="tx1"/>
            </a:solidFill>
          </a:ln>
        </p:spPr>
      </p:pic>
      <p:sp>
        <p:nvSpPr>
          <p:cNvPr id="3" name="מציין מיקום של מספר שקופית 2">
            <a:extLst>
              <a:ext uri="{FF2B5EF4-FFF2-40B4-BE49-F238E27FC236}">
                <a16:creationId xmlns="" xmlns:a16="http://schemas.microsoft.com/office/drawing/2014/main" id="{2021B32E-B5DF-421E-B5BB-FF760BFE2839}"/>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36</a:t>
            </a:fld>
            <a:endParaRPr lang="en-US" altLang="he-IL"/>
          </a:p>
        </p:txBody>
      </p:sp>
    </p:spTree>
    <p:extLst>
      <p:ext uri="{BB962C8B-B14F-4D97-AF65-F5344CB8AC3E}">
        <p14:creationId xmlns="" xmlns:p14="http://schemas.microsoft.com/office/powerpoint/2010/main" val="8943277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B7BC2415-59D1-4960-9B5F-7D76A46AD76F}"/>
              </a:ext>
            </a:extLst>
          </p:cNvPr>
          <p:cNvSpPr>
            <a:spLocks noGrp="1"/>
          </p:cNvSpPr>
          <p:nvPr>
            <p:ph type="title"/>
          </p:nvPr>
        </p:nvSpPr>
        <p:spPr/>
        <p:txBody>
          <a:bodyPr>
            <a:normAutofit/>
          </a:bodyPr>
          <a:lstStyle/>
          <a:p>
            <a:pPr algn="ctr"/>
            <a:r>
              <a:rPr lang="en-US" dirty="0"/>
              <a:t>The dual impact of it </a:t>
            </a:r>
            <a:br>
              <a:rPr lang="en-US" dirty="0"/>
            </a:br>
            <a:r>
              <a:rPr lang="en-US" sz="2700" dirty="0"/>
              <a:t>(Love and Fear)</a:t>
            </a:r>
            <a:endParaRPr lang="he-IL" dirty="0"/>
          </a:p>
        </p:txBody>
      </p:sp>
      <p:pic>
        <p:nvPicPr>
          <p:cNvPr id="4" name="תמונה 3">
            <a:extLst>
              <a:ext uri="{FF2B5EF4-FFF2-40B4-BE49-F238E27FC236}">
                <a16:creationId xmlns="" xmlns:a16="http://schemas.microsoft.com/office/drawing/2014/main" id="{6FE0A196-6544-4968-9FA1-B33A13C35B6A}"/>
              </a:ext>
            </a:extLst>
          </p:cNvPr>
          <p:cNvPicPr>
            <a:picLocks noChangeAspect="1"/>
          </p:cNvPicPr>
          <p:nvPr/>
        </p:nvPicPr>
        <p:blipFill rotWithShape="1">
          <a:blip r:embed="rId3" cstate="print"/>
          <a:srcRect l="21964" t="41735" r="32041" b="30243"/>
          <a:stretch/>
        </p:blipFill>
        <p:spPr>
          <a:xfrm>
            <a:off x="153581" y="1570346"/>
            <a:ext cx="7859960" cy="3471940"/>
          </a:xfrm>
          <a:prstGeom prst="rect">
            <a:avLst/>
          </a:prstGeom>
        </p:spPr>
      </p:pic>
      <p:sp>
        <p:nvSpPr>
          <p:cNvPr id="3" name="מציין מיקום של מספר שקופית 2">
            <a:extLst>
              <a:ext uri="{FF2B5EF4-FFF2-40B4-BE49-F238E27FC236}">
                <a16:creationId xmlns="" xmlns:a16="http://schemas.microsoft.com/office/drawing/2014/main" id="{F59BAB84-7A72-4913-9DDC-C556DD5E797B}"/>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37</a:t>
            </a:fld>
            <a:endParaRPr lang="en-US" altLang="he-IL"/>
          </a:p>
        </p:txBody>
      </p:sp>
    </p:spTree>
    <p:extLst>
      <p:ext uri="{BB962C8B-B14F-4D97-AF65-F5344CB8AC3E}">
        <p14:creationId xmlns="" xmlns:p14="http://schemas.microsoft.com/office/powerpoint/2010/main" val="7665328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F8664FAB-A1BA-4D39-87A2-2CA27767F1C5}"/>
              </a:ext>
            </a:extLst>
          </p:cNvPr>
          <p:cNvSpPr>
            <a:spLocks noGrp="1"/>
          </p:cNvSpPr>
          <p:nvPr>
            <p:ph type="title"/>
          </p:nvPr>
        </p:nvSpPr>
        <p:spPr/>
        <p:txBody>
          <a:bodyPr/>
          <a:lstStyle/>
          <a:p>
            <a:r>
              <a:rPr lang="en-US" dirty="0"/>
              <a:t>IT expansion</a:t>
            </a:r>
            <a:endParaRPr lang="he-IL" dirty="0"/>
          </a:p>
        </p:txBody>
      </p:sp>
      <p:pic>
        <p:nvPicPr>
          <p:cNvPr id="4" name="תמונה 3">
            <a:extLst>
              <a:ext uri="{FF2B5EF4-FFF2-40B4-BE49-F238E27FC236}">
                <a16:creationId xmlns="" xmlns:a16="http://schemas.microsoft.com/office/drawing/2014/main" id="{62FCF162-1299-4EC9-963A-051B90B0D781}"/>
              </a:ext>
            </a:extLst>
          </p:cNvPr>
          <p:cNvPicPr>
            <a:picLocks noChangeAspect="1"/>
          </p:cNvPicPr>
          <p:nvPr/>
        </p:nvPicPr>
        <p:blipFill rotWithShape="1">
          <a:blip r:embed="rId3" cstate="print"/>
          <a:srcRect l="57985" t="23833" r="19528" b="32791"/>
          <a:stretch/>
        </p:blipFill>
        <p:spPr>
          <a:xfrm>
            <a:off x="1740863" y="1518675"/>
            <a:ext cx="4682258" cy="5275385"/>
          </a:xfrm>
          <a:prstGeom prst="rect">
            <a:avLst/>
          </a:prstGeom>
        </p:spPr>
      </p:pic>
      <p:sp>
        <p:nvSpPr>
          <p:cNvPr id="3" name="מציין מיקום של מספר שקופית 2">
            <a:extLst>
              <a:ext uri="{FF2B5EF4-FFF2-40B4-BE49-F238E27FC236}">
                <a16:creationId xmlns="" xmlns:a16="http://schemas.microsoft.com/office/drawing/2014/main" id="{840F95A1-9950-4CAD-AE3E-D6293F7F1931}"/>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38</a:t>
            </a:fld>
            <a:endParaRPr lang="en-US" altLang="he-IL"/>
          </a:p>
        </p:txBody>
      </p:sp>
    </p:spTree>
    <p:extLst>
      <p:ext uri="{BB962C8B-B14F-4D97-AF65-F5344CB8AC3E}">
        <p14:creationId xmlns="" xmlns:p14="http://schemas.microsoft.com/office/powerpoint/2010/main" val="240725131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descr="e-commerce.jpg"/>
          <p:cNvPicPr>
            <a:picLocks noChangeAspect="1"/>
          </p:cNvPicPr>
          <p:nvPr/>
        </p:nvPicPr>
        <p:blipFill>
          <a:blip r:embed="rId3" cstate="print"/>
          <a:srcRect t="9613" r="4424" b="5678"/>
          <a:stretch>
            <a:fillRect/>
          </a:stretch>
        </p:blipFill>
        <p:spPr>
          <a:xfrm>
            <a:off x="3275856" y="2348880"/>
            <a:ext cx="4896544" cy="3888432"/>
          </a:xfrm>
          <a:prstGeom prst="rect">
            <a:avLst/>
          </a:prstGeom>
        </p:spPr>
      </p:pic>
      <p:sp>
        <p:nvSpPr>
          <p:cNvPr id="2" name="כותרת 1"/>
          <p:cNvSpPr>
            <a:spLocks noGrp="1"/>
          </p:cNvSpPr>
          <p:nvPr>
            <p:ph type="title"/>
          </p:nvPr>
        </p:nvSpPr>
        <p:spPr/>
        <p:txBody>
          <a:bodyPr/>
          <a:lstStyle/>
          <a:p>
            <a:r>
              <a:rPr lang="en-US" dirty="0" smtClean="0"/>
              <a:t>Amazon – Mission</a:t>
            </a:r>
            <a:endParaRPr lang="en-US" dirty="0"/>
          </a:p>
        </p:txBody>
      </p:sp>
      <p:sp>
        <p:nvSpPr>
          <p:cNvPr id="32770" name="AutoShape 2"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2" name="AutoShape 4"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4" name="AutoShape 6"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מלבן 6"/>
          <p:cNvSpPr/>
          <p:nvPr/>
        </p:nvSpPr>
        <p:spPr>
          <a:xfrm>
            <a:off x="395536" y="1556793"/>
            <a:ext cx="7704856" cy="830997"/>
          </a:xfrm>
          <a:prstGeom prst="rect">
            <a:avLst/>
          </a:prstGeom>
          <a:ln>
            <a:solidFill>
              <a:schemeClr val="tx1"/>
            </a:solidFill>
          </a:ln>
        </p:spPr>
        <p:txBody>
          <a:bodyPr wrap="square">
            <a:spAutoFit/>
          </a:bodyPr>
          <a:lstStyle/>
          <a:p>
            <a:pPr algn="ctr" fontAlgn="base"/>
            <a:r>
              <a:rPr lang="en-US" sz="2400" b="1" dirty="0" smtClean="0"/>
              <a:t>becoming the best e-commerce company in the world. </a:t>
            </a:r>
          </a:p>
        </p:txBody>
      </p:sp>
      <p:sp>
        <p:nvSpPr>
          <p:cNvPr id="9" name="מלבן 8"/>
          <p:cNvSpPr/>
          <p:nvPr/>
        </p:nvSpPr>
        <p:spPr>
          <a:xfrm>
            <a:off x="0" y="2780928"/>
            <a:ext cx="4572000" cy="3108543"/>
          </a:xfrm>
          <a:prstGeom prst="rect">
            <a:avLst/>
          </a:prstGeom>
        </p:spPr>
        <p:txBody>
          <a:bodyPr>
            <a:spAutoFit/>
          </a:bodyPr>
          <a:lstStyle/>
          <a:p>
            <a:pPr marL="627063" indent="-627063" fontAlgn="base">
              <a:buFont typeface="Wingdings" pitchFamily="2" charset="2"/>
              <a:buChar char="q"/>
            </a:pPr>
            <a:r>
              <a:rPr lang="en-US" sz="2800" dirty="0" smtClean="0"/>
              <a:t>Global reach</a:t>
            </a:r>
          </a:p>
          <a:p>
            <a:pPr marL="627063" indent="-627063" fontAlgn="base">
              <a:buFont typeface="Wingdings" pitchFamily="2" charset="2"/>
              <a:buChar char="q"/>
            </a:pPr>
            <a:endParaRPr lang="en-US" sz="2800" dirty="0" smtClean="0"/>
          </a:p>
          <a:p>
            <a:pPr marL="627063" indent="-627063" fontAlgn="base">
              <a:buFont typeface="Wingdings" pitchFamily="2" charset="2"/>
              <a:buChar char="q"/>
            </a:pPr>
            <a:r>
              <a:rPr lang="en-US" sz="2800" dirty="0" smtClean="0"/>
              <a:t>Customer	 prioritization</a:t>
            </a:r>
          </a:p>
          <a:p>
            <a:pPr marL="627063" indent="-627063" fontAlgn="base">
              <a:buFont typeface="Wingdings" pitchFamily="2" charset="2"/>
              <a:buChar char="q"/>
            </a:pPr>
            <a:endParaRPr lang="en-US" sz="2800" dirty="0" smtClean="0"/>
          </a:p>
          <a:p>
            <a:pPr marL="627063" indent="-627063" fontAlgn="base">
              <a:buFont typeface="Wingdings" pitchFamily="2" charset="2"/>
              <a:buChar char="q"/>
            </a:pPr>
            <a:r>
              <a:rPr lang="en-US" sz="2800" dirty="0" smtClean="0"/>
              <a:t>Widest 	selection of products</a:t>
            </a:r>
            <a:endParaRPr lang="en-US" sz="2800" dirty="0"/>
          </a:p>
        </p:txBody>
      </p:sp>
      <p:sp>
        <p:nvSpPr>
          <p:cNvPr id="11"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3" name="TextBox 12"/>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knowledge age 1.jpg"/>
          <p:cNvPicPr>
            <a:picLocks noChangeAspect="1"/>
          </p:cNvPicPr>
          <p:nvPr/>
        </p:nvPicPr>
        <p:blipFill>
          <a:blip r:embed="rId3" cstate="print"/>
          <a:stretch>
            <a:fillRect/>
          </a:stretch>
        </p:blipFill>
        <p:spPr>
          <a:xfrm>
            <a:off x="683568" y="1268760"/>
            <a:ext cx="6934200" cy="5200650"/>
          </a:xfrm>
          <a:prstGeom prst="rect">
            <a:avLst/>
          </a:prstGeom>
        </p:spPr>
      </p:pic>
      <p:sp>
        <p:nvSpPr>
          <p:cNvPr id="2" name="כותרת 1"/>
          <p:cNvSpPr>
            <a:spLocks noGrp="1"/>
          </p:cNvSpPr>
          <p:nvPr>
            <p:ph type="title"/>
          </p:nvPr>
        </p:nvSpPr>
        <p:spPr/>
        <p:txBody>
          <a:bodyPr>
            <a:normAutofit/>
          </a:bodyPr>
          <a:lstStyle/>
          <a:p>
            <a:r>
              <a:rPr lang="en-US" dirty="0" smtClean="0"/>
              <a:t>KNOWLEDGE AGE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Amazon – Mission</a:t>
            </a:r>
            <a:endParaRPr lang="en-US" dirty="0"/>
          </a:p>
        </p:txBody>
      </p:sp>
      <p:sp>
        <p:nvSpPr>
          <p:cNvPr id="32770" name="AutoShape 2"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2" name="AutoShape 4"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4" name="AutoShape 6" descr="תוצאת תמונה עבור ‪amazon c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תמונה 7" descr="amazon kogo.jpg"/>
          <p:cNvPicPr>
            <a:picLocks noChangeAspect="1"/>
          </p:cNvPicPr>
          <p:nvPr/>
        </p:nvPicPr>
        <p:blipFill>
          <a:blip r:embed="rId3" cstate="print"/>
          <a:stretch>
            <a:fillRect/>
          </a:stretch>
        </p:blipFill>
        <p:spPr>
          <a:xfrm>
            <a:off x="1691680" y="2132856"/>
            <a:ext cx="4464496" cy="4464496"/>
          </a:xfrm>
          <a:prstGeom prst="rect">
            <a:avLst/>
          </a:prstGeom>
        </p:spPr>
      </p:pic>
      <p:sp>
        <p:nvSpPr>
          <p:cNvPr id="9" name="מלבן 8"/>
          <p:cNvSpPr/>
          <p:nvPr/>
        </p:nvSpPr>
        <p:spPr>
          <a:xfrm>
            <a:off x="323528" y="1556792"/>
            <a:ext cx="7416824" cy="646331"/>
          </a:xfrm>
          <a:prstGeom prst="rect">
            <a:avLst/>
          </a:prstGeom>
        </p:spPr>
        <p:txBody>
          <a:bodyPr wrap="square">
            <a:spAutoFit/>
          </a:bodyPr>
          <a:lstStyle/>
          <a:p>
            <a:r>
              <a:rPr lang="en-US" dirty="0" smtClean="0"/>
              <a:t>“</a:t>
            </a:r>
            <a:r>
              <a:rPr lang="en-US" b="1" i="1" dirty="0" smtClean="0"/>
              <a:t>To be Earth’s most customer-centric company, where customers can find and discover anything they might want to buy online.</a:t>
            </a:r>
            <a:endParaRPr lang="en-US" dirty="0"/>
          </a:p>
        </p:txBody>
      </p:sp>
      <p:sp>
        <p:nvSpPr>
          <p:cNvPr id="10"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3" name="TextBox 12"/>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320040"/>
            <a:ext cx="7444680" cy="1143000"/>
          </a:xfrm>
        </p:spPr>
        <p:txBody>
          <a:bodyPr>
            <a:normAutofit fontScale="90000"/>
          </a:bodyPr>
          <a:lstStyle/>
          <a:p>
            <a:r>
              <a:rPr lang="en-US" dirty="0" smtClean="0"/>
              <a:t>Information technology (IT) – A COMMODITY OR A STRATEGIC ASSET? </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 </a:t>
            </a:r>
          </a:p>
        </p:txBody>
      </p:sp>
      <p:sp>
        <p:nvSpPr>
          <p:cNvPr id="8"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pic>
        <p:nvPicPr>
          <p:cNvPr id="74754" name="Picture 2" descr="http://2.bp.blogspot.com/_j9no4YPath4/SZ7eNXy45NI/AAAAAAAAAAw/HgNbNbtlDIo/s1600/11.jpg"/>
          <p:cNvPicPr>
            <a:picLocks noChangeAspect="1" noChangeArrowheads="1"/>
          </p:cNvPicPr>
          <p:nvPr/>
        </p:nvPicPr>
        <p:blipFill>
          <a:blip r:embed="rId3" cstate="print"/>
          <a:srcRect t="15187"/>
          <a:stretch>
            <a:fillRect/>
          </a:stretch>
        </p:blipFill>
        <p:spPr bwMode="auto">
          <a:xfrm>
            <a:off x="323528" y="1700808"/>
            <a:ext cx="7435590" cy="4464496"/>
          </a:xfrm>
          <a:prstGeom prst="rect">
            <a:avLst/>
          </a:prstGeom>
          <a:noFill/>
        </p:spPr>
      </p:pic>
      <p:sp>
        <p:nvSpPr>
          <p:cNvPr id="74755" name="Rectangle 3"/>
          <p:cNvSpPr>
            <a:spLocks noChangeArrowheads="1"/>
          </p:cNvSpPr>
          <p:nvPr/>
        </p:nvSpPr>
        <p:spPr bwMode="auto">
          <a:xfrm>
            <a:off x="867696" y="90100"/>
            <a:ext cx="65" cy="276999"/>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הסבר מלבני מעוגל 8"/>
          <p:cNvSpPr/>
          <p:nvPr/>
        </p:nvSpPr>
        <p:spPr>
          <a:xfrm>
            <a:off x="3995936" y="1556792"/>
            <a:ext cx="1080120" cy="360040"/>
          </a:xfrm>
          <a:prstGeom prst="wedgeRoundRectCallout">
            <a:avLst>
              <a:gd name="adj1" fmla="val -29472"/>
              <a:gd name="adj2" fmla="val 1128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800" dirty="0" smtClean="0"/>
              <a:t>חזון</a:t>
            </a:r>
            <a:endParaRPr lang="en-US" sz="2800" dirty="0"/>
          </a:p>
        </p:txBody>
      </p:sp>
      <p:sp>
        <p:nvSpPr>
          <p:cNvPr id="10" name="הסבר מלבני מעוגל 9"/>
          <p:cNvSpPr/>
          <p:nvPr/>
        </p:nvSpPr>
        <p:spPr>
          <a:xfrm>
            <a:off x="1043608" y="6093296"/>
            <a:ext cx="2232248" cy="504056"/>
          </a:xfrm>
          <a:prstGeom prst="wedgeRoundRectCallout">
            <a:avLst>
              <a:gd name="adj1" fmla="val -34847"/>
              <a:gd name="adj2" fmla="val -80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000" b="1" dirty="0" smtClean="0"/>
              <a:t>תהליכים עסקיים ליצירת ערך</a:t>
            </a:r>
            <a:endParaRPr lang="en-US" sz="2000" b="1" dirty="0"/>
          </a:p>
        </p:txBody>
      </p:sp>
      <p:sp>
        <p:nvSpPr>
          <p:cNvPr id="11" name="הסבר מלבני מעוגל 10"/>
          <p:cNvSpPr/>
          <p:nvPr/>
        </p:nvSpPr>
        <p:spPr>
          <a:xfrm>
            <a:off x="5220072" y="6093296"/>
            <a:ext cx="2232248" cy="504056"/>
          </a:xfrm>
          <a:prstGeom prst="wedgeRoundRectCallout">
            <a:avLst>
              <a:gd name="adj1" fmla="val -8839"/>
              <a:gd name="adj2" fmla="val -74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2000" b="1" dirty="0" smtClean="0"/>
              <a:t>תשתית </a:t>
            </a:r>
            <a:r>
              <a:rPr lang="en-US" sz="2000" b="1" dirty="0" smtClean="0"/>
              <a:t>IT</a:t>
            </a:r>
            <a:r>
              <a:rPr lang="he-IL" sz="2000" b="1" dirty="0" smtClean="0"/>
              <a:t> תומכת</a:t>
            </a:r>
            <a:endParaRPr lang="en-US" sz="2000" b="1" dirty="0"/>
          </a:p>
        </p:txBody>
      </p:sp>
      <p:sp>
        <p:nvSpPr>
          <p:cNvPr id="12" name="חץ למטה 11"/>
          <p:cNvSpPr/>
          <p:nvPr/>
        </p:nvSpPr>
        <p:spPr>
          <a:xfrm rot="1870387">
            <a:off x="2702747" y="2531899"/>
            <a:ext cx="314665" cy="2592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חץ שמאלה 13"/>
          <p:cNvSpPr/>
          <p:nvPr/>
        </p:nvSpPr>
        <p:spPr>
          <a:xfrm rot="14343984">
            <a:off x="3586726" y="3747218"/>
            <a:ext cx="2736304" cy="2602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חץ שמאלה-ימינה-למעלה 14"/>
          <p:cNvSpPr/>
          <p:nvPr/>
        </p:nvSpPr>
        <p:spPr>
          <a:xfrm>
            <a:off x="2987824" y="3140968"/>
            <a:ext cx="1800200" cy="2304256"/>
          </a:xfrm>
          <a:prstGeom prst="leftRightUpArrow">
            <a:avLst>
              <a:gd name="adj1" fmla="val 5112"/>
              <a:gd name="adj2" fmla="val 968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Business pressures</a:t>
            </a:r>
            <a:endParaRPr lang="en-US" dirty="0"/>
          </a:p>
        </p:txBody>
      </p:sp>
      <p:pic>
        <p:nvPicPr>
          <p:cNvPr id="5" name="מציין מיקום תוכן 4" descr="business pressure.jpg"/>
          <p:cNvPicPr>
            <a:picLocks noGrp="1" noChangeAspect="1"/>
          </p:cNvPicPr>
          <p:nvPr>
            <p:ph idx="1"/>
          </p:nvPr>
        </p:nvPicPr>
        <p:blipFill>
          <a:blip r:embed="rId3" cstate="print"/>
          <a:srcRect r="1443"/>
          <a:stretch>
            <a:fillRect/>
          </a:stretch>
        </p:blipFill>
        <p:spPr>
          <a:xfrm>
            <a:off x="755576" y="1484784"/>
            <a:ext cx="6480720" cy="5373216"/>
          </a:xfrm>
        </p:spPr>
      </p:pic>
      <p:sp>
        <p:nvSpPr>
          <p:cNvPr id="6" name="TextBox 5"/>
          <p:cNvSpPr txBox="1"/>
          <p:nvPr/>
        </p:nvSpPr>
        <p:spPr>
          <a:xfrm>
            <a:off x="3275856" y="3645024"/>
            <a:ext cx="1224136" cy="400110"/>
          </a:xfrm>
          <a:prstGeom prst="rect">
            <a:avLst/>
          </a:prstGeom>
          <a:noFill/>
        </p:spPr>
        <p:txBody>
          <a:bodyPr wrap="square" rtlCol="0">
            <a:spAutoFit/>
          </a:bodyPr>
          <a:lstStyle/>
          <a:p>
            <a:pPr algn="ctr"/>
            <a:r>
              <a:rPr lang="en-US" sz="2000" b="1" dirty="0" smtClean="0"/>
              <a:t>IT Force</a:t>
            </a:r>
            <a:endParaRPr lang="en-US" sz="2000" b="1" dirty="0"/>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 </a:t>
            </a:r>
          </a:p>
        </p:txBody>
      </p:sp>
      <p:sp>
        <p:nvSpPr>
          <p:cNvPr id="8"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r>
              <a:rPr lang="en-US" dirty="0" smtClean="0"/>
              <a:t>The business landscape changes</a:t>
            </a:r>
            <a:endParaRPr lang="en-US" dirty="0"/>
          </a:p>
        </p:txBody>
      </p:sp>
      <p:pic>
        <p:nvPicPr>
          <p:cNvPr id="29698" name="Picture 2"/>
          <p:cNvPicPr>
            <a:picLocks noChangeAspect="1" noChangeArrowheads="1"/>
          </p:cNvPicPr>
          <p:nvPr/>
        </p:nvPicPr>
        <p:blipFill>
          <a:blip r:embed="rId3" cstate="print"/>
          <a:srcRect/>
          <a:stretch>
            <a:fillRect/>
          </a:stretch>
        </p:blipFill>
        <p:spPr bwMode="auto">
          <a:xfrm>
            <a:off x="395536" y="1556792"/>
            <a:ext cx="7488832" cy="4935109"/>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lstStyle/>
          <a:p>
            <a:pPr>
              <a:defRPr/>
            </a:pPr>
            <a:r>
              <a:rPr lang="en-US" dirty="0" smtClean="0">
                <a:cs typeface="+mj-cs"/>
              </a:rPr>
              <a:t>Digital  Age</a:t>
            </a:r>
            <a:endParaRPr lang="en-US" dirty="0">
              <a:cs typeface="+mj-cs"/>
            </a:endParaRPr>
          </a:p>
        </p:txBody>
      </p:sp>
      <p:pic>
        <p:nvPicPr>
          <p:cNvPr id="10243" name="Picture 2"/>
          <p:cNvPicPr>
            <a:picLocks noChangeAspect="1" noChangeArrowheads="1"/>
          </p:cNvPicPr>
          <p:nvPr/>
        </p:nvPicPr>
        <p:blipFill>
          <a:blip r:embed="rId3" cstate="print"/>
          <a:srcRect/>
          <a:stretch>
            <a:fillRect/>
          </a:stretch>
        </p:blipFill>
        <p:spPr bwMode="auto">
          <a:xfrm>
            <a:off x="0" y="1340768"/>
            <a:ext cx="7812360" cy="5098403"/>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lstStyle/>
          <a:p>
            <a:pPr>
              <a:defRPr/>
            </a:pPr>
            <a:r>
              <a:rPr lang="en-US" dirty="0" smtClean="0">
                <a:cs typeface="+mj-cs"/>
              </a:rPr>
              <a:t>Digital transformation</a:t>
            </a:r>
            <a:endParaRPr lang="en-US" dirty="0">
              <a:cs typeface="+mj-cs"/>
            </a:endParaRPr>
          </a:p>
        </p:txBody>
      </p:sp>
      <p:pic>
        <p:nvPicPr>
          <p:cNvPr id="11267" name="מציין מיקום תוכן 3" descr="digital tranfoormation.jpg"/>
          <p:cNvPicPr>
            <a:picLocks noGrp="1" noChangeAspect="1"/>
          </p:cNvPicPr>
          <p:nvPr>
            <p:ph idx="1"/>
          </p:nvPr>
        </p:nvPicPr>
        <p:blipFill>
          <a:blip r:embed="rId3" cstate="print"/>
          <a:srcRect/>
          <a:stretch>
            <a:fillRect/>
          </a:stretch>
        </p:blipFill>
        <p:spPr>
          <a:xfrm>
            <a:off x="0" y="1412776"/>
            <a:ext cx="6214181" cy="4844927"/>
          </a:xfrm>
        </p:spPr>
      </p:pic>
      <p:pic>
        <p:nvPicPr>
          <p:cNvPr id="11268" name="Picture 2"/>
          <p:cNvPicPr>
            <a:picLocks noChangeAspect="1" noChangeArrowheads="1"/>
          </p:cNvPicPr>
          <p:nvPr/>
        </p:nvPicPr>
        <p:blipFill>
          <a:blip r:embed="rId4" cstate="print"/>
          <a:srcRect/>
          <a:stretch>
            <a:fillRect/>
          </a:stretch>
        </p:blipFill>
        <p:spPr bwMode="auto">
          <a:xfrm>
            <a:off x="4247444" y="1491029"/>
            <a:ext cx="3894667" cy="4725865"/>
          </a:xfrm>
          <a:prstGeom prst="rect">
            <a:avLst/>
          </a:prstGeom>
          <a:noFill/>
          <a:ln w="9525">
            <a:noFill/>
            <a:miter lim="800000"/>
            <a:headEnd/>
            <a:tailEnd/>
          </a:ln>
        </p:spPr>
      </p:pic>
      <p:pic>
        <p:nvPicPr>
          <p:cNvPr id="11269" name="Picture 3"/>
          <p:cNvPicPr>
            <a:picLocks noChangeAspect="1" noChangeArrowheads="1"/>
          </p:cNvPicPr>
          <p:nvPr/>
        </p:nvPicPr>
        <p:blipFill>
          <a:blip r:embed="rId5" cstate="print"/>
          <a:srcRect/>
          <a:stretch>
            <a:fillRect/>
          </a:stretch>
        </p:blipFill>
        <p:spPr bwMode="auto">
          <a:xfrm>
            <a:off x="323528" y="6093296"/>
            <a:ext cx="7810500" cy="417635"/>
          </a:xfrm>
          <a:prstGeom prst="rect">
            <a:avLst/>
          </a:prstGeom>
          <a:noFill/>
          <a:ln w="9525">
            <a:noFill/>
            <a:miter lim="800000"/>
            <a:headEnd/>
            <a:tailEnd/>
          </a:ln>
        </p:spPr>
      </p:pic>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7" name="TextBox 6"/>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normAutofit fontScale="90000"/>
          </a:bodyPr>
          <a:lstStyle/>
          <a:p>
            <a:pPr>
              <a:defRPr/>
            </a:pPr>
            <a:r>
              <a:rPr lang="en-US" dirty="0" smtClean="0">
                <a:cs typeface="+mj-cs"/>
              </a:rPr>
              <a:t>The 3 dimensions of digital transformation</a:t>
            </a:r>
            <a:endParaRPr lang="en-US" dirty="0">
              <a:cs typeface="+mj-cs"/>
            </a:endParaRPr>
          </a:p>
        </p:txBody>
      </p:sp>
      <p:pic>
        <p:nvPicPr>
          <p:cNvPr id="12291" name="Picture 2"/>
          <p:cNvPicPr>
            <a:picLocks noChangeAspect="1" noChangeArrowheads="1"/>
          </p:cNvPicPr>
          <p:nvPr/>
        </p:nvPicPr>
        <p:blipFill>
          <a:blip r:embed="rId3" cstate="print"/>
          <a:srcRect/>
          <a:stretch>
            <a:fillRect/>
          </a:stretch>
        </p:blipFill>
        <p:spPr bwMode="auto">
          <a:xfrm>
            <a:off x="1" y="1948962"/>
            <a:ext cx="8100391" cy="4187337"/>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normAutofit fontScale="90000"/>
          </a:bodyPr>
          <a:lstStyle/>
          <a:p>
            <a:pPr>
              <a:defRPr/>
            </a:pPr>
            <a:r>
              <a:rPr lang="en-US" dirty="0" smtClean="0">
                <a:cs typeface="+mj-cs"/>
              </a:rPr>
              <a:t>1</a:t>
            </a:r>
            <a:r>
              <a:rPr lang="en-US" baseline="30000" dirty="0" smtClean="0">
                <a:cs typeface="+mj-cs"/>
              </a:rPr>
              <a:t>st</a:t>
            </a:r>
            <a:r>
              <a:rPr lang="en-US" dirty="0" smtClean="0">
                <a:cs typeface="+mj-cs"/>
              </a:rPr>
              <a:t> dimension – from atoms to Bits</a:t>
            </a:r>
            <a:endParaRPr lang="en-US" dirty="0">
              <a:cs typeface="+mj-cs"/>
            </a:endParaRPr>
          </a:p>
        </p:txBody>
      </p:sp>
      <p:pic>
        <p:nvPicPr>
          <p:cNvPr id="13315" name="Picture 2"/>
          <p:cNvPicPr>
            <a:picLocks noChangeAspect="1" noChangeArrowheads="1"/>
          </p:cNvPicPr>
          <p:nvPr/>
        </p:nvPicPr>
        <p:blipFill>
          <a:blip r:embed="rId3" cstate="print"/>
          <a:srcRect t="5561"/>
          <a:stretch>
            <a:fillRect/>
          </a:stretch>
        </p:blipFill>
        <p:spPr bwMode="auto">
          <a:xfrm>
            <a:off x="0" y="1340768"/>
            <a:ext cx="8212667" cy="5013177"/>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normAutofit fontScale="90000"/>
          </a:bodyPr>
          <a:lstStyle/>
          <a:p>
            <a:pPr>
              <a:defRPr/>
            </a:pPr>
            <a:r>
              <a:rPr lang="en-US" dirty="0" smtClean="0">
                <a:cs typeface="+mj-cs"/>
              </a:rPr>
              <a:t>2</a:t>
            </a:r>
            <a:r>
              <a:rPr lang="en-US" baseline="30000" dirty="0" smtClean="0">
                <a:cs typeface="+mj-cs"/>
              </a:rPr>
              <a:t>nd</a:t>
            </a:r>
            <a:r>
              <a:rPr lang="en-US" dirty="0" smtClean="0">
                <a:cs typeface="+mj-cs"/>
              </a:rPr>
              <a:t> dimension – from place to space</a:t>
            </a:r>
            <a:endParaRPr lang="en-US" dirty="0">
              <a:cs typeface="+mj-cs"/>
            </a:endParaRPr>
          </a:p>
        </p:txBody>
      </p:sp>
      <p:pic>
        <p:nvPicPr>
          <p:cNvPr id="14339" name="Picture 2"/>
          <p:cNvPicPr>
            <a:picLocks noChangeAspect="1" noChangeArrowheads="1"/>
          </p:cNvPicPr>
          <p:nvPr/>
        </p:nvPicPr>
        <p:blipFill>
          <a:blip r:embed="rId3" cstate="print"/>
          <a:srcRect/>
          <a:stretch>
            <a:fillRect/>
          </a:stretch>
        </p:blipFill>
        <p:spPr bwMode="auto">
          <a:xfrm>
            <a:off x="0" y="1321967"/>
            <a:ext cx="8100392" cy="5275385"/>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ª××¦××ª ×ª××× × ×¢×××¨ âªfrom product to serviceâ¬â"/>
          <p:cNvPicPr>
            <a:picLocks noChangeAspect="1" noChangeArrowheads="1"/>
          </p:cNvPicPr>
          <p:nvPr/>
        </p:nvPicPr>
        <p:blipFill>
          <a:blip r:embed="rId3" cstate="print"/>
          <a:srcRect/>
          <a:stretch>
            <a:fillRect/>
          </a:stretch>
        </p:blipFill>
        <p:spPr bwMode="auto">
          <a:xfrm>
            <a:off x="0" y="1988840"/>
            <a:ext cx="5715000" cy="3810000"/>
          </a:xfrm>
          <a:prstGeom prst="rect">
            <a:avLst/>
          </a:prstGeom>
          <a:noFill/>
        </p:spPr>
      </p:pic>
      <p:sp>
        <p:nvSpPr>
          <p:cNvPr id="2" name="כותרת 1"/>
          <p:cNvSpPr>
            <a:spLocks noGrp="1"/>
          </p:cNvSpPr>
          <p:nvPr>
            <p:ph type="title"/>
          </p:nvPr>
        </p:nvSpPr>
        <p:spPr>
          <a:xfrm>
            <a:off x="457200" y="320040"/>
            <a:ext cx="7239000" cy="1143000"/>
          </a:xfrm>
        </p:spPr>
        <p:txBody>
          <a:bodyPr>
            <a:normAutofit fontScale="90000"/>
          </a:bodyPr>
          <a:lstStyle/>
          <a:p>
            <a:pPr>
              <a:defRPr/>
            </a:pPr>
            <a:r>
              <a:rPr lang="en-US" dirty="0" smtClean="0">
                <a:cs typeface="+mj-cs"/>
              </a:rPr>
              <a:t>3</a:t>
            </a:r>
            <a:r>
              <a:rPr lang="en-US" baseline="30000" dirty="0" smtClean="0">
                <a:cs typeface="+mj-cs"/>
              </a:rPr>
              <a:t>rd</a:t>
            </a:r>
            <a:r>
              <a:rPr lang="en-US" dirty="0" smtClean="0">
                <a:cs typeface="+mj-cs"/>
              </a:rPr>
              <a:t> dimension – from product to service</a:t>
            </a:r>
            <a:endParaRPr lang="en-US" dirty="0">
              <a:cs typeface="+mj-cs"/>
            </a:endParaRPr>
          </a:p>
        </p:txBody>
      </p:sp>
      <p:pic>
        <p:nvPicPr>
          <p:cNvPr id="15363" name="Picture 2"/>
          <p:cNvPicPr>
            <a:picLocks noChangeAspect="1" noChangeArrowheads="1"/>
          </p:cNvPicPr>
          <p:nvPr/>
        </p:nvPicPr>
        <p:blipFill>
          <a:blip r:embed="rId4" cstate="print"/>
          <a:srcRect/>
          <a:stretch>
            <a:fillRect/>
          </a:stretch>
        </p:blipFill>
        <p:spPr bwMode="auto">
          <a:xfrm>
            <a:off x="4139952" y="1465983"/>
            <a:ext cx="3778250" cy="5275385"/>
          </a:xfrm>
          <a:prstGeom prst="rect">
            <a:avLst/>
          </a:prstGeom>
          <a:noFill/>
          <a:ln w="9525">
            <a:noFill/>
            <a:miter lim="800000"/>
            <a:headEnd/>
            <a:tailEnd/>
          </a:ln>
        </p:spPr>
      </p:pic>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DIFFERENCES</a:t>
            </a:r>
            <a:endParaRPr lang="en-US" dirty="0"/>
          </a:p>
        </p:txBody>
      </p:sp>
      <p:pic>
        <p:nvPicPr>
          <p:cNvPr id="4" name="מציין מיקום תוכן 3" descr="knowledge-era-paradigms-agile-indiaconf2016-6-638.jpg"/>
          <p:cNvPicPr>
            <a:picLocks noGrp="1" noChangeAspect="1"/>
          </p:cNvPicPr>
          <p:nvPr>
            <p:ph idx="1"/>
          </p:nvPr>
        </p:nvPicPr>
        <p:blipFill>
          <a:blip r:embed="rId3" cstate="print"/>
          <a:srcRect l="1017" t="21986" r="2414" b="14379"/>
          <a:stretch>
            <a:fillRect/>
          </a:stretch>
        </p:blipFill>
        <p:spPr>
          <a:xfrm>
            <a:off x="107504" y="2060848"/>
            <a:ext cx="8005145" cy="3960440"/>
          </a:xfrm>
        </p:spPr>
      </p:pic>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lstStyle/>
          <a:p>
            <a:pPr>
              <a:defRPr/>
            </a:pPr>
            <a:r>
              <a:rPr lang="en-US" dirty="0" smtClean="0">
                <a:cs typeface="+mj-cs"/>
              </a:rPr>
              <a:t>The digital value</a:t>
            </a:r>
            <a:endParaRPr lang="en-US" dirty="0">
              <a:cs typeface="+mj-cs"/>
            </a:endParaRPr>
          </a:p>
        </p:txBody>
      </p:sp>
      <p:pic>
        <p:nvPicPr>
          <p:cNvPr id="16387" name="Picture 2"/>
          <p:cNvPicPr>
            <a:picLocks noChangeAspect="1" noChangeArrowheads="1"/>
          </p:cNvPicPr>
          <p:nvPr/>
        </p:nvPicPr>
        <p:blipFill>
          <a:blip r:embed="rId3" cstate="print"/>
          <a:srcRect/>
          <a:stretch>
            <a:fillRect/>
          </a:stretch>
        </p:blipFill>
        <p:spPr bwMode="auto">
          <a:xfrm>
            <a:off x="179512" y="1412776"/>
            <a:ext cx="7899309" cy="5264394"/>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 xmlns:a16="http://schemas.microsoft.com/office/drawing/2014/main" id="{41FB7524-A8FE-4271-8B9B-337FF360D756}"/>
              </a:ext>
            </a:extLst>
          </p:cNvPr>
          <p:cNvSpPr>
            <a:spLocks noGrp="1"/>
          </p:cNvSpPr>
          <p:nvPr>
            <p:ph type="title"/>
          </p:nvPr>
        </p:nvSpPr>
        <p:spPr/>
        <p:txBody>
          <a:bodyPr/>
          <a:lstStyle/>
          <a:p>
            <a:r>
              <a:rPr lang="en-US" dirty="0"/>
              <a:t>Business technology</a:t>
            </a:r>
            <a:endParaRPr lang="he-IL" dirty="0"/>
          </a:p>
        </p:txBody>
      </p:sp>
      <p:pic>
        <p:nvPicPr>
          <p:cNvPr id="4" name="תמונה 3">
            <a:extLst>
              <a:ext uri="{FF2B5EF4-FFF2-40B4-BE49-F238E27FC236}">
                <a16:creationId xmlns="" xmlns:a16="http://schemas.microsoft.com/office/drawing/2014/main" id="{EA7C07AF-F432-4A15-AC0C-1AB478D457AB}"/>
              </a:ext>
            </a:extLst>
          </p:cNvPr>
          <p:cNvPicPr>
            <a:picLocks noChangeAspect="1"/>
          </p:cNvPicPr>
          <p:nvPr/>
        </p:nvPicPr>
        <p:blipFill rotWithShape="1">
          <a:blip r:embed="rId3" cstate="print"/>
          <a:srcRect l="17708" t="11351" r="41088" b="22188"/>
          <a:stretch/>
        </p:blipFill>
        <p:spPr>
          <a:xfrm>
            <a:off x="456848" y="1654052"/>
            <a:ext cx="6921501" cy="4457312"/>
          </a:xfrm>
          <a:prstGeom prst="rect">
            <a:avLst/>
          </a:prstGeom>
        </p:spPr>
      </p:pic>
      <p:sp>
        <p:nvSpPr>
          <p:cNvPr id="5" name="חץ: ימינה 4">
            <a:extLst>
              <a:ext uri="{FF2B5EF4-FFF2-40B4-BE49-F238E27FC236}">
                <a16:creationId xmlns="" xmlns:a16="http://schemas.microsoft.com/office/drawing/2014/main" id="{9AFB6F25-0AE6-4FBF-A4C6-241465646D7B}"/>
              </a:ext>
            </a:extLst>
          </p:cNvPr>
          <p:cNvSpPr/>
          <p:nvPr/>
        </p:nvSpPr>
        <p:spPr>
          <a:xfrm>
            <a:off x="984251" y="6231548"/>
            <a:ext cx="6318250" cy="483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3236" tIns="51618" rIns="103236" bIns="51618" rtlCol="1" anchor="ctr"/>
          <a:lstStyle/>
          <a:p>
            <a:pPr algn="ctr"/>
            <a:endParaRPr lang="he-IL"/>
          </a:p>
        </p:txBody>
      </p:sp>
      <p:sp>
        <p:nvSpPr>
          <p:cNvPr id="3" name="מציין מיקום של מספר שקופית 2">
            <a:extLst>
              <a:ext uri="{FF2B5EF4-FFF2-40B4-BE49-F238E27FC236}">
                <a16:creationId xmlns="" xmlns:a16="http://schemas.microsoft.com/office/drawing/2014/main" id="{241CC5D5-C3FA-4E5C-8DA6-BE7ACA94D184}"/>
              </a:ext>
            </a:extLst>
          </p:cNvPr>
          <p:cNvSpPr>
            <a:spLocks noGrp="1"/>
          </p:cNvSpPr>
          <p:nvPr>
            <p:ph type="sldNum" sz="quarter" idx="4294967295"/>
          </p:nvPr>
        </p:nvSpPr>
        <p:spPr>
          <a:xfrm>
            <a:off x="6251223" y="6555765"/>
            <a:ext cx="589139" cy="228966"/>
          </a:xfrm>
          <a:prstGeom prst="rect">
            <a:avLst/>
          </a:prstGeom>
        </p:spPr>
        <p:txBody>
          <a:bodyPr lIns="103236" tIns="51618" rIns="103236" bIns="51618"/>
          <a:lstStyle/>
          <a:p>
            <a:fld id="{7BCE0A58-EECC-4E33-BFD0-D975C4C035DE}" type="slidenum">
              <a:rPr lang="en-US" altLang="he-IL" smtClean="0"/>
              <a:pPr/>
              <a:t>51</a:t>
            </a:fld>
            <a:endParaRPr lang="en-US" altLang="he-IL"/>
          </a:p>
        </p:txBody>
      </p:sp>
    </p:spTree>
    <p:extLst>
      <p:ext uri="{BB962C8B-B14F-4D97-AF65-F5344CB8AC3E}">
        <p14:creationId xmlns="" xmlns:p14="http://schemas.microsoft.com/office/powerpoint/2010/main" val="75750222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320040"/>
            <a:ext cx="7239000" cy="1143000"/>
          </a:xfrm>
        </p:spPr>
        <p:txBody>
          <a:bodyPr>
            <a:normAutofit fontScale="90000"/>
          </a:bodyPr>
          <a:lstStyle/>
          <a:p>
            <a:pPr>
              <a:defRPr/>
            </a:pPr>
            <a:r>
              <a:rPr lang="en-US" dirty="0" smtClean="0">
                <a:cs typeface="+mj-cs"/>
              </a:rPr>
              <a:t>Five models for digital edge creation</a:t>
            </a:r>
            <a:endParaRPr lang="en-US" dirty="0">
              <a:cs typeface="+mj-cs"/>
            </a:endParaRPr>
          </a:p>
        </p:txBody>
      </p:sp>
      <p:pic>
        <p:nvPicPr>
          <p:cNvPr id="17411" name="Picture 2"/>
          <p:cNvPicPr>
            <a:picLocks noChangeAspect="1" noChangeArrowheads="1"/>
          </p:cNvPicPr>
          <p:nvPr/>
        </p:nvPicPr>
        <p:blipFill>
          <a:blip r:embed="rId3" cstate="print"/>
          <a:srcRect/>
          <a:stretch>
            <a:fillRect/>
          </a:stretch>
        </p:blipFill>
        <p:spPr bwMode="auto">
          <a:xfrm>
            <a:off x="0" y="1472713"/>
            <a:ext cx="7884368" cy="5195486"/>
          </a:xfrm>
          <a:prstGeom prst="rect">
            <a:avLst/>
          </a:prstGeom>
          <a:noFill/>
          <a:ln w="9525">
            <a:noFill/>
            <a:miter lim="800000"/>
            <a:headEnd/>
            <a:tailEnd/>
          </a:ln>
        </p:spPr>
      </p:pic>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algn="ctr"/>
            <a:r>
              <a:rPr lang="en-US" sz="3600" dirty="0" smtClean="0"/>
              <a:t>Managing IT as a Business</a:t>
            </a:r>
            <a:br>
              <a:rPr lang="en-US" sz="3600" dirty="0" smtClean="0"/>
            </a:br>
            <a:r>
              <a:rPr lang="en-US" sz="2700" dirty="0" smtClean="0"/>
              <a:t>Managing Organizations in the 21st Century</a:t>
            </a:r>
            <a:endParaRPr lang="en-US" sz="3600" dirty="0" smtClean="0"/>
          </a:p>
        </p:txBody>
      </p:sp>
      <p:sp>
        <p:nvSpPr>
          <p:cNvPr id="5123" name="Rectangle 3"/>
          <p:cNvSpPr>
            <a:spLocks noGrp="1" noChangeArrowheads="1"/>
          </p:cNvSpPr>
          <p:nvPr>
            <p:ph type="body" idx="1"/>
          </p:nvPr>
        </p:nvSpPr>
        <p:spPr>
          <a:xfrm>
            <a:off x="179512" y="1412776"/>
            <a:ext cx="7772400" cy="5373216"/>
          </a:xfrm>
        </p:spPr>
        <p:txBody>
          <a:bodyPr>
            <a:noAutofit/>
          </a:bodyPr>
          <a:lstStyle/>
          <a:p>
            <a:pPr lvl="1" eaLnBrk="1" hangingPunct="1">
              <a:lnSpc>
                <a:spcPct val="150000"/>
              </a:lnSpc>
              <a:spcBef>
                <a:spcPts val="0"/>
              </a:spcBef>
            </a:pPr>
            <a:r>
              <a:rPr lang="en-US" sz="1800" b="1" dirty="0" smtClean="0"/>
              <a:t>Organizations must become more agile, transparent,  and innovative.</a:t>
            </a:r>
          </a:p>
          <a:p>
            <a:pPr lvl="1" eaLnBrk="1" hangingPunct="1">
              <a:lnSpc>
                <a:spcPct val="150000"/>
              </a:lnSpc>
              <a:spcBef>
                <a:spcPts val="0"/>
              </a:spcBef>
            </a:pPr>
            <a:r>
              <a:rPr lang="en-US" sz="1800" b="1" dirty="0" smtClean="0"/>
              <a:t>There is great pressure to increase efficiencies and productivity.</a:t>
            </a:r>
          </a:p>
          <a:p>
            <a:pPr lvl="1" eaLnBrk="1" hangingPunct="1">
              <a:lnSpc>
                <a:spcPct val="150000"/>
              </a:lnSpc>
              <a:spcBef>
                <a:spcPts val="0"/>
              </a:spcBef>
            </a:pPr>
            <a:r>
              <a:rPr lang="en-US" sz="1800" b="1" dirty="0" smtClean="0"/>
              <a:t>Organizational visibility and governance is more important than ever.</a:t>
            </a:r>
          </a:p>
          <a:p>
            <a:pPr lvl="1" eaLnBrk="1" hangingPunct="1">
              <a:lnSpc>
                <a:spcPct val="150000"/>
              </a:lnSpc>
              <a:spcBef>
                <a:spcPts val="0"/>
              </a:spcBef>
            </a:pPr>
            <a:r>
              <a:rPr lang="en-US" sz="1800" b="1" dirty="0" smtClean="0"/>
              <a:t>Visibility into the Organization</a:t>
            </a:r>
          </a:p>
          <a:p>
            <a:pPr lvl="1" eaLnBrk="1" hangingPunct="1">
              <a:lnSpc>
                <a:spcPct val="150000"/>
              </a:lnSpc>
              <a:spcBef>
                <a:spcPts val="0"/>
              </a:spcBef>
            </a:pPr>
            <a:r>
              <a:rPr lang="en-US" sz="1800" b="1" dirty="0" smtClean="0"/>
              <a:t>Control – Metrics &amp; Process to Manage</a:t>
            </a:r>
          </a:p>
          <a:p>
            <a:pPr lvl="1" eaLnBrk="1" hangingPunct="1">
              <a:lnSpc>
                <a:spcPct val="150000"/>
              </a:lnSpc>
              <a:spcBef>
                <a:spcPts val="0"/>
              </a:spcBef>
            </a:pPr>
            <a:r>
              <a:rPr lang="en-US" sz="1800" b="1" dirty="0" smtClean="0"/>
              <a:t>Optimization – Continuous Improvement</a:t>
            </a:r>
          </a:p>
          <a:p>
            <a:pPr lvl="1" eaLnBrk="1" hangingPunct="1">
              <a:lnSpc>
                <a:spcPct val="150000"/>
              </a:lnSpc>
              <a:spcBef>
                <a:spcPts val="0"/>
              </a:spcBef>
            </a:pPr>
            <a:r>
              <a:rPr lang="en-US" sz="1800" b="1" dirty="0" smtClean="0"/>
              <a:t>Transformational Change</a:t>
            </a:r>
          </a:p>
          <a:p>
            <a:pPr lvl="1" eaLnBrk="1" hangingPunct="1">
              <a:lnSpc>
                <a:spcPct val="150000"/>
              </a:lnSpc>
              <a:spcBef>
                <a:spcPts val="0"/>
              </a:spcBef>
            </a:pPr>
            <a:r>
              <a:rPr lang="en-US" sz="1800" b="1" dirty="0" smtClean="0"/>
              <a:t>Leverage the Power of IT to Enable the Change</a:t>
            </a:r>
          </a:p>
          <a:p>
            <a:pPr lvl="1">
              <a:lnSpc>
                <a:spcPct val="150000"/>
              </a:lnSpc>
              <a:spcBef>
                <a:spcPts val="0"/>
              </a:spcBef>
            </a:pPr>
            <a:endParaRPr lang="en-US" sz="1000" b="1" dirty="0" smtClean="0"/>
          </a:p>
          <a:p>
            <a:pPr lvl="1">
              <a:lnSpc>
                <a:spcPct val="150000"/>
              </a:lnSpc>
              <a:spcBef>
                <a:spcPts val="0"/>
              </a:spcBef>
            </a:pPr>
            <a:r>
              <a:rPr lang="en-US" sz="1800" b="1" dirty="0" smtClean="0"/>
              <a:t>The dramatic economic and global pressures have placed extreme pressure on organizations to accelerate these changes.</a:t>
            </a:r>
          </a:p>
          <a:p>
            <a:pPr lvl="1" eaLnBrk="1" hangingPunct="1">
              <a:lnSpc>
                <a:spcPct val="150000"/>
              </a:lnSpc>
              <a:spcBef>
                <a:spcPts val="0"/>
              </a:spcBef>
            </a:pPr>
            <a:endParaRPr lang="en-US" sz="1400" b="1" dirty="0" smtClean="0"/>
          </a:p>
        </p:txBody>
      </p:sp>
      <p:sp>
        <p:nvSpPr>
          <p:cNvPr id="4" name="TextBox 3"/>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 </a:t>
            </a:r>
          </a:p>
        </p:txBody>
      </p:sp>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lgn="ctr"/>
            <a:r>
              <a:rPr lang="en-US" sz="3600" dirty="0" smtClean="0"/>
              <a:t>Managing IT as a Business</a:t>
            </a:r>
            <a:br>
              <a:rPr lang="en-US" sz="3600" dirty="0" smtClean="0"/>
            </a:br>
            <a:r>
              <a:rPr lang="en-US" sz="2400" dirty="0" smtClean="0"/>
              <a:t>Why is it so difficult? </a:t>
            </a:r>
            <a:endParaRPr lang="en-US" sz="3200" dirty="0" smtClean="0"/>
          </a:p>
        </p:txBody>
      </p:sp>
      <p:sp>
        <p:nvSpPr>
          <p:cNvPr id="11267" name="Rectangle 3"/>
          <p:cNvSpPr>
            <a:spLocks noGrp="1" noChangeArrowheads="1"/>
          </p:cNvSpPr>
          <p:nvPr>
            <p:ph type="body" idx="1"/>
          </p:nvPr>
        </p:nvSpPr>
        <p:spPr>
          <a:xfrm>
            <a:off x="251520" y="1609416"/>
            <a:ext cx="7704856" cy="4846320"/>
          </a:xfrm>
        </p:spPr>
        <p:txBody>
          <a:bodyPr>
            <a:noAutofit/>
          </a:bodyPr>
          <a:lstStyle/>
          <a:p>
            <a:pPr lvl="1">
              <a:lnSpc>
                <a:spcPct val="150000"/>
              </a:lnSpc>
            </a:pPr>
            <a:r>
              <a:rPr lang="en-US" sz="2200" dirty="0" smtClean="0"/>
              <a:t>Most IT plans do not indicate the business value and what strategic or tactical organizational benefit that the organization is trying to achieve.</a:t>
            </a:r>
          </a:p>
          <a:p>
            <a:pPr lvl="1">
              <a:lnSpc>
                <a:spcPct val="150000"/>
              </a:lnSpc>
            </a:pPr>
            <a:r>
              <a:rPr lang="en-US" sz="2200" dirty="0" smtClean="0"/>
              <a:t>Prove - The CIO must have the ability to relate IT investments into business value.  </a:t>
            </a:r>
          </a:p>
          <a:p>
            <a:pPr lvl="1">
              <a:lnSpc>
                <a:spcPct val="150000"/>
              </a:lnSpc>
            </a:pPr>
            <a:r>
              <a:rPr lang="en-US" sz="2200" dirty="0" smtClean="0"/>
              <a:t>Spread - The CIO must report the IT value and guide other executives on achieving and reporting the contribution of the investment on the other executives goals.</a:t>
            </a:r>
          </a:p>
        </p:txBody>
      </p:sp>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algn="ctr"/>
            <a:r>
              <a:rPr lang="en-US" sz="3600" dirty="0" smtClean="0"/>
              <a:t>Managing IT as a Business</a:t>
            </a:r>
            <a:br>
              <a:rPr lang="en-US" sz="3600" dirty="0" smtClean="0"/>
            </a:br>
            <a:r>
              <a:rPr lang="en-US" sz="2700" dirty="0" smtClean="0"/>
              <a:t>The Importance of IT / Business Alignment</a:t>
            </a:r>
            <a:endParaRPr lang="en-US" sz="3600" dirty="0" smtClean="0"/>
          </a:p>
        </p:txBody>
      </p:sp>
      <p:sp>
        <p:nvSpPr>
          <p:cNvPr id="9219" name="Rectangle 3"/>
          <p:cNvSpPr>
            <a:spLocks noGrp="1" noChangeArrowheads="1"/>
          </p:cNvSpPr>
          <p:nvPr>
            <p:ph type="body" idx="1"/>
          </p:nvPr>
        </p:nvSpPr>
        <p:spPr>
          <a:xfrm>
            <a:off x="457200" y="1679024"/>
            <a:ext cx="7239000" cy="4846320"/>
          </a:xfrm>
        </p:spPr>
        <p:txBody>
          <a:bodyPr/>
          <a:lstStyle/>
          <a:p>
            <a:pPr lvl="1" eaLnBrk="1" hangingPunct="1"/>
            <a:r>
              <a:rPr lang="en-US" sz="2400" b="1" dirty="0" smtClean="0"/>
              <a:t>Business and IT </a:t>
            </a:r>
            <a:r>
              <a:rPr lang="en-US" sz="2400" dirty="0" smtClean="0"/>
              <a:t>shouldn’t just be aligned, they </a:t>
            </a:r>
            <a:r>
              <a:rPr lang="en-US" sz="2400" b="1" dirty="0" smtClean="0"/>
              <a:t>should be “forged together.” </a:t>
            </a:r>
          </a:p>
          <a:p>
            <a:pPr lvl="1" eaLnBrk="1" hangingPunct="1"/>
            <a:endParaRPr lang="en-US" sz="2400" dirty="0" smtClean="0"/>
          </a:p>
          <a:p>
            <a:pPr lvl="1"/>
            <a:r>
              <a:rPr lang="en-US" sz="2400" dirty="0" smtClean="0"/>
              <a:t>It is important that </a:t>
            </a:r>
            <a:r>
              <a:rPr lang="en-US" sz="2400" b="1" dirty="0" smtClean="0"/>
              <a:t>Business and IT work together </a:t>
            </a:r>
            <a:r>
              <a:rPr lang="en-US" sz="2400" dirty="0" smtClean="0"/>
              <a:t>in a team based collaborative process and develop a common set of metrics to </a:t>
            </a:r>
            <a:r>
              <a:rPr lang="en-US" sz="2400" b="1" dirty="0" smtClean="0"/>
              <a:t>measure performance</a:t>
            </a:r>
            <a:r>
              <a:rPr lang="en-US" sz="2400" dirty="0" smtClean="0"/>
              <a:t>.</a:t>
            </a:r>
          </a:p>
          <a:p>
            <a:pPr lvl="1"/>
            <a:endParaRPr lang="en-US" sz="2400" dirty="0" smtClean="0"/>
          </a:p>
          <a:p>
            <a:pPr lvl="1"/>
            <a:r>
              <a:rPr lang="en-US" sz="2400" b="1" dirty="0" smtClean="0"/>
              <a:t>strategy: Make sure IT is integrated with business planning — and make sure barriers between business and IT are minimized. </a:t>
            </a:r>
            <a:endParaRPr lang="en-US" sz="2400" dirty="0" smtClean="0"/>
          </a:p>
          <a:p>
            <a:pPr lvl="1" eaLnBrk="1" hangingPunct="1">
              <a:buFont typeface="Wingdings" pitchFamily="2" charset="2"/>
              <a:buNone/>
            </a:pPr>
            <a:endParaRPr lang="en-US" sz="2400" dirty="0" smtClean="0"/>
          </a:p>
        </p:txBody>
      </p:sp>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lgn="ctr"/>
            <a:r>
              <a:rPr lang="en-US" sz="3600" dirty="0" smtClean="0"/>
              <a:t>Managing IT as a Business</a:t>
            </a:r>
            <a:br>
              <a:rPr lang="en-US" sz="3600" dirty="0" smtClean="0"/>
            </a:br>
            <a:r>
              <a:rPr lang="en-US" sz="2700" dirty="0" smtClean="0"/>
              <a:t>Key Questions that  Strategic Plans Should Address - Gartner</a:t>
            </a:r>
            <a:endParaRPr lang="en-US" sz="3600" dirty="0" smtClean="0"/>
          </a:p>
        </p:txBody>
      </p:sp>
      <p:sp>
        <p:nvSpPr>
          <p:cNvPr id="10243" name="Rectangle 5"/>
          <p:cNvSpPr>
            <a:spLocks noGrp="1" noChangeArrowheads="1"/>
          </p:cNvSpPr>
          <p:nvPr>
            <p:ph type="body" idx="1"/>
          </p:nvPr>
        </p:nvSpPr>
        <p:spPr>
          <a:xfrm>
            <a:off x="457200" y="1609416"/>
            <a:ext cx="7571184" cy="4846320"/>
          </a:xfrm>
        </p:spPr>
        <p:txBody>
          <a:bodyPr>
            <a:noAutofit/>
          </a:bodyPr>
          <a:lstStyle/>
          <a:p>
            <a:pPr lvl="1" eaLnBrk="1" hangingPunct="1">
              <a:lnSpc>
                <a:spcPct val="150000"/>
              </a:lnSpc>
              <a:spcBef>
                <a:spcPts val="0"/>
              </a:spcBef>
            </a:pPr>
            <a:r>
              <a:rPr lang="en-US" sz="1800" b="1" dirty="0" smtClean="0"/>
              <a:t>Does the IT Strategy Substantiate Mutually Owned Expectations Developed by All Stakeholders?</a:t>
            </a:r>
          </a:p>
          <a:p>
            <a:pPr lvl="1" eaLnBrk="1" hangingPunct="1">
              <a:lnSpc>
                <a:spcPct val="150000"/>
              </a:lnSpc>
              <a:spcBef>
                <a:spcPts val="0"/>
              </a:spcBef>
            </a:pPr>
            <a:r>
              <a:rPr lang="en-US" sz="1800" b="1" dirty="0" smtClean="0"/>
              <a:t>Are Critical Drivers Influencing the Direction of the IT Strategy Accounted For? </a:t>
            </a:r>
          </a:p>
          <a:p>
            <a:pPr lvl="1" eaLnBrk="1" hangingPunct="1">
              <a:lnSpc>
                <a:spcPct val="150000"/>
              </a:lnSpc>
              <a:spcBef>
                <a:spcPts val="0"/>
              </a:spcBef>
            </a:pPr>
            <a:r>
              <a:rPr lang="en-US" sz="1800" b="1" dirty="0" smtClean="0"/>
              <a:t>Is the IT Investment Direction and Alignment With Business/Mission Needs and Priorities Made Explicitly Clear?          </a:t>
            </a:r>
          </a:p>
          <a:p>
            <a:pPr lvl="1" eaLnBrk="1" hangingPunct="1">
              <a:lnSpc>
                <a:spcPct val="150000"/>
              </a:lnSpc>
              <a:spcBef>
                <a:spcPts val="0"/>
              </a:spcBef>
            </a:pPr>
            <a:r>
              <a:rPr lang="en-US" sz="1800" b="1" dirty="0" smtClean="0"/>
              <a:t>Does the IT Plan Contain Performance Measures That Can Gauge Progress and Success </a:t>
            </a:r>
          </a:p>
          <a:p>
            <a:pPr lvl="1" eaLnBrk="1" hangingPunct="1">
              <a:lnSpc>
                <a:spcPct val="150000"/>
              </a:lnSpc>
              <a:spcBef>
                <a:spcPts val="0"/>
              </a:spcBef>
            </a:pPr>
            <a:r>
              <a:rPr lang="en-US" sz="1800" b="1" dirty="0" smtClean="0"/>
              <a:t>Does the Plan Outline the Governance Process to Execute the Strategic Planning Process and Approved IT Investment Decision?</a:t>
            </a:r>
          </a:p>
        </p:txBody>
      </p:sp>
      <p:sp>
        <p:nvSpPr>
          <p:cNvPr id="4"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2"/>
          <p:cNvSpPr>
            <a:spLocks/>
          </p:cNvSpPr>
          <p:nvPr/>
        </p:nvSpPr>
        <p:spPr bwMode="auto">
          <a:xfrm flipH="1">
            <a:off x="2755900" y="3222625"/>
            <a:ext cx="2824163" cy="1587500"/>
          </a:xfrm>
          <a:custGeom>
            <a:avLst/>
            <a:gdLst>
              <a:gd name="T0" fmla="*/ 2147483647 w 1877"/>
              <a:gd name="T1" fmla="*/ 2147483647 h 1104"/>
              <a:gd name="T2" fmla="*/ 2147483647 w 1877"/>
              <a:gd name="T3" fmla="*/ 2147483647 h 1104"/>
              <a:gd name="T4" fmla="*/ 2147483647 w 1877"/>
              <a:gd name="T5" fmla="*/ 2147483647 h 1104"/>
              <a:gd name="T6" fmla="*/ 2147483647 w 1877"/>
              <a:gd name="T7" fmla="*/ 2147483647 h 1104"/>
              <a:gd name="T8" fmla="*/ 2147483647 w 1877"/>
              <a:gd name="T9" fmla="*/ 2147483647 h 1104"/>
              <a:gd name="T10" fmla="*/ 2147483647 w 1877"/>
              <a:gd name="T11" fmla="*/ 2147483647 h 1104"/>
              <a:gd name="T12" fmla="*/ 2147483647 w 1877"/>
              <a:gd name="T13" fmla="*/ 2147483647 h 1104"/>
              <a:gd name="T14" fmla="*/ 2147483647 w 1877"/>
              <a:gd name="T15" fmla="*/ 2147483647 h 1104"/>
              <a:gd name="T16" fmla="*/ 2147483647 w 1877"/>
              <a:gd name="T17" fmla="*/ 2147483647 h 1104"/>
              <a:gd name="T18" fmla="*/ 2147483647 w 1877"/>
              <a:gd name="T19" fmla="*/ 2147483647 h 1104"/>
              <a:gd name="T20" fmla="*/ 2147483647 w 1877"/>
              <a:gd name="T21" fmla="*/ 2147483647 h 1104"/>
              <a:gd name="T22" fmla="*/ 2147483647 w 1877"/>
              <a:gd name="T23" fmla="*/ 2147483647 h 1104"/>
              <a:gd name="T24" fmla="*/ 2147483647 w 1877"/>
              <a:gd name="T25" fmla="*/ 2147483647 h 1104"/>
              <a:gd name="T26" fmla="*/ 2147483647 w 1877"/>
              <a:gd name="T27" fmla="*/ 2147483647 h 1104"/>
              <a:gd name="T28" fmla="*/ 2147483647 w 1877"/>
              <a:gd name="T29" fmla="*/ 2147483647 h 1104"/>
              <a:gd name="T30" fmla="*/ 2147483647 w 1877"/>
              <a:gd name="T31" fmla="*/ 2147483647 h 1104"/>
              <a:gd name="T32" fmla="*/ 2147483647 w 1877"/>
              <a:gd name="T33" fmla="*/ 2147483647 h 1104"/>
              <a:gd name="T34" fmla="*/ 2147483647 w 1877"/>
              <a:gd name="T35" fmla="*/ 2147483647 h 1104"/>
              <a:gd name="T36" fmla="*/ 2147483647 w 1877"/>
              <a:gd name="T37" fmla="*/ 2147483647 h 1104"/>
              <a:gd name="T38" fmla="*/ 2147483647 w 1877"/>
              <a:gd name="T39" fmla="*/ 2147483647 h 1104"/>
              <a:gd name="T40" fmla="*/ 2147483647 w 1877"/>
              <a:gd name="T41" fmla="*/ 2147483647 h 1104"/>
              <a:gd name="T42" fmla="*/ 2147483647 w 1877"/>
              <a:gd name="T43" fmla="*/ 2147483647 h 1104"/>
              <a:gd name="T44" fmla="*/ 2147483647 w 1877"/>
              <a:gd name="T45" fmla="*/ 2147483647 h 1104"/>
              <a:gd name="T46" fmla="*/ 2147483647 w 1877"/>
              <a:gd name="T47" fmla="*/ 2147483647 h 1104"/>
              <a:gd name="T48" fmla="*/ 2147483647 w 1877"/>
              <a:gd name="T49" fmla="*/ 2147483647 h 1104"/>
              <a:gd name="T50" fmla="*/ 2147483647 w 1877"/>
              <a:gd name="T51" fmla="*/ 2147483647 h 1104"/>
              <a:gd name="T52" fmla="*/ 2147483647 w 1877"/>
              <a:gd name="T53" fmla="*/ 2147483647 h 1104"/>
              <a:gd name="T54" fmla="*/ 2147483647 w 1877"/>
              <a:gd name="T55" fmla="*/ 0 h 1104"/>
              <a:gd name="T56" fmla="*/ 2147483647 w 1877"/>
              <a:gd name="T57" fmla="*/ 2147483647 h 1104"/>
              <a:gd name="T58" fmla="*/ 2147483647 w 1877"/>
              <a:gd name="T59" fmla="*/ 2147483647 h 1104"/>
              <a:gd name="T60" fmla="*/ 2147483647 w 1877"/>
              <a:gd name="T61" fmla="*/ 2147483647 h 1104"/>
              <a:gd name="T62" fmla="*/ 2147483647 w 1877"/>
              <a:gd name="T63" fmla="*/ 2147483647 h 1104"/>
              <a:gd name="T64" fmla="*/ 2147483647 w 1877"/>
              <a:gd name="T65" fmla="*/ 2147483647 h 1104"/>
              <a:gd name="T66" fmla="*/ 2147483647 w 1877"/>
              <a:gd name="T67" fmla="*/ 2147483647 h 1104"/>
              <a:gd name="T68" fmla="*/ 2147483647 w 1877"/>
              <a:gd name="T69" fmla="*/ 2147483647 h 1104"/>
              <a:gd name="T70" fmla="*/ 2147483647 w 1877"/>
              <a:gd name="T71" fmla="*/ 2147483647 h 1104"/>
              <a:gd name="T72" fmla="*/ 0 w 1877"/>
              <a:gd name="T73" fmla="*/ 2147483647 h 1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77"/>
              <a:gd name="T112" fmla="*/ 0 h 1104"/>
              <a:gd name="T113" fmla="*/ 1877 w 1877"/>
              <a:gd name="T114" fmla="*/ 1104 h 1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77" h="1104">
                <a:moveTo>
                  <a:pt x="0" y="233"/>
                </a:moveTo>
                <a:lnTo>
                  <a:pt x="718" y="1103"/>
                </a:lnTo>
                <a:lnTo>
                  <a:pt x="1876" y="1103"/>
                </a:lnTo>
                <a:lnTo>
                  <a:pt x="1871" y="1070"/>
                </a:lnTo>
                <a:lnTo>
                  <a:pt x="1869" y="1054"/>
                </a:lnTo>
                <a:lnTo>
                  <a:pt x="1869" y="1034"/>
                </a:lnTo>
                <a:lnTo>
                  <a:pt x="1864" y="1005"/>
                </a:lnTo>
                <a:lnTo>
                  <a:pt x="1861" y="983"/>
                </a:lnTo>
                <a:lnTo>
                  <a:pt x="1859" y="956"/>
                </a:lnTo>
                <a:lnTo>
                  <a:pt x="1851" y="937"/>
                </a:lnTo>
                <a:lnTo>
                  <a:pt x="1849" y="907"/>
                </a:lnTo>
                <a:lnTo>
                  <a:pt x="1845" y="890"/>
                </a:lnTo>
                <a:lnTo>
                  <a:pt x="1840" y="861"/>
                </a:lnTo>
                <a:lnTo>
                  <a:pt x="1835" y="839"/>
                </a:lnTo>
                <a:lnTo>
                  <a:pt x="1825" y="813"/>
                </a:lnTo>
                <a:lnTo>
                  <a:pt x="1820" y="791"/>
                </a:lnTo>
                <a:lnTo>
                  <a:pt x="1810" y="770"/>
                </a:lnTo>
                <a:lnTo>
                  <a:pt x="1805" y="746"/>
                </a:lnTo>
                <a:lnTo>
                  <a:pt x="1796" y="728"/>
                </a:lnTo>
                <a:lnTo>
                  <a:pt x="1786" y="703"/>
                </a:lnTo>
                <a:lnTo>
                  <a:pt x="1778" y="689"/>
                </a:lnTo>
                <a:lnTo>
                  <a:pt x="1768" y="666"/>
                </a:lnTo>
                <a:lnTo>
                  <a:pt x="1757" y="640"/>
                </a:lnTo>
                <a:lnTo>
                  <a:pt x="1742" y="609"/>
                </a:lnTo>
                <a:lnTo>
                  <a:pt x="1722" y="573"/>
                </a:lnTo>
                <a:lnTo>
                  <a:pt x="1700" y="542"/>
                </a:lnTo>
                <a:lnTo>
                  <a:pt x="1685" y="516"/>
                </a:lnTo>
                <a:lnTo>
                  <a:pt x="1674" y="498"/>
                </a:lnTo>
                <a:lnTo>
                  <a:pt x="1656" y="476"/>
                </a:lnTo>
                <a:lnTo>
                  <a:pt x="1636" y="450"/>
                </a:lnTo>
                <a:lnTo>
                  <a:pt x="1621" y="431"/>
                </a:lnTo>
                <a:lnTo>
                  <a:pt x="1607" y="411"/>
                </a:lnTo>
                <a:lnTo>
                  <a:pt x="1581" y="379"/>
                </a:lnTo>
                <a:lnTo>
                  <a:pt x="1558" y="357"/>
                </a:lnTo>
                <a:lnTo>
                  <a:pt x="1534" y="335"/>
                </a:lnTo>
                <a:lnTo>
                  <a:pt x="1509" y="307"/>
                </a:lnTo>
                <a:lnTo>
                  <a:pt x="1475" y="280"/>
                </a:lnTo>
                <a:lnTo>
                  <a:pt x="1436" y="249"/>
                </a:lnTo>
                <a:lnTo>
                  <a:pt x="1411" y="229"/>
                </a:lnTo>
                <a:lnTo>
                  <a:pt x="1382" y="211"/>
                </a:lnTo>
                <a:lnTo>
                  <a:pt x="1363" y="193"/>
                </a:lnTo>
                <a:lnTo>
                  <a:pt x="1314" y="165"/>
                </a:lnTo>
                <a:lnTo>
                  <a:pt x="1268" y="140"/>
                </a:lnTo>
                <a:lnTo>
                  <a:pt x="1229" y="121"/>
                </a:lnTo>
                <a:lnTo>
                  <a:pt x="1192" y="100"/>
                </a:lnTo>
                <a:lnTo>
                  <a:pt x="1165" y="91"/>
                </a:lnTo>
                <a:lnTo>
                  <a:pt x="1122" y="76"/>
                </a:lnTo>
                <a:lnTo>
                  <a:pt x="1089" y="63"/>
                </a:lnTo>
                <a:lnTo>
                  <a:pt x="1050" y="51"/>
                </a:lnTo>
                <a:lnTo>
                  <a:pt x="996" y="35"/>
                </a:lnTo>
                <a:lnTo>
                  <a:pt x="951" y="26"/>
                </a:lnTo>
                <a:lnTo>
                  <a:pt x="903" y="16"/>
                </a:lnTo>
                <a:lnTo>
                  <a:pt x="848" y="8"/>
                </a:lnTo>
                <a:lnTo>
                  <a:pt x="801" y="4"/>
                </a:lnTo>
                <a:lnTo>
                  <a:pt x="752" y="2"/>
                </a:lnTo>
                <a:lnTo>
                  <a:pt x="713" y="0"/>
                </a:lnTo>
                <a:lnTo>
                  <a:pt x="669" y="2"/>
                </a:lnTo>
                <a:lnTo>
                  <a:pt x="625" y="2"/>
                </a:lnTo>
                <a:lnTo>
                  <a:pt x="584" y="7"/>
                </a:lnTo>
                <a:lnTo>
                  <a:pt x="527" y="16"/>
                </a:lnTo>
                <a:lnTo>
                  <a:pt x="491" y="17"/>
                </a:lnTo>
                <a:lnTo>
                  <a:pt x="454" y="26"/>
                </a:lnTo>
                <a:lnTo>
                  <a:pt x="415" y="35"/>
                </a:lnTo>
                <a:lnTo>
                  <a:pt x="389" y="42"/>
                </a:lnTo>
                <a:lnTo>
                  <a:pt x="337" y="60"/>
                </a:lnTo>
                <a:lnTo>
                  <a:pt x="283" y="76"/>
                </a:lnTo>
                <a:lnTo>
                  <a:pt x="244" y="94"/>
                </a:lnTo>
                <a:lnTo>
                  <a:pt x="205" y="112"/>
                </a:lnTo>
                <a:lnTo>
                  <a:pt x="151" y="138"/>
                </a:lnTo>
                <a:lnTo>
                  <a:pt x="117" y="156"/>
                </a:lnTo>
                <a:lnTo>
                  <a:pt x="86" y="178"/>
                </a:lnTo>
                <a:lnTo>
                  <a:pt x="61" y="192"/>
                </a:lnTo>
                <a:lnTo>
                  <a:pt x="17" y="218"/>
                </a:lnTo>
                <a:lnTo>
                  <a:pt x="0" y="233"/>
                </a:lnTo>
              </a:path>
            </a:pathLst>
          </a:custGeom>
          <a:solidFill>
            <a:srgbClr val="FFFF00">
              <a:alpha val="50195"/>
            </a:srgbClr>
          </a:solidFill>
          <a:ln w="12700" cap="rnd" cmpd="sng">
            <a:solidFill>
              <a:srgbClr val="FFFF00"/>
            </a:solidFill>
            <a:prstDash val="solid"/>
            <a:round/>
            <a:headEnd type="none" w="sm" len="sm"/>
            <a:tailEnd type="none" w="sm" len="sm"/>
          </a:ln>
        </p:spPr>
        <p:txBody>
          <a:bodyPr/>
          <a:lstStyle/>
          <a:p>
            <a:endParaRPr lang="en-US"/>
          </a:p>
        </p:txBody>
      </p:sp>
      <p:sp>
        <p:nvSpPr>
          <p:cNvPr id="34820" name="Rectangle 4"/>
          <p:cNvSpPr>
            <a:spLocks noChangeArrowheads="1"/>
          </p:cNvSpPr>
          <p:nvPr/>
        </p:nvSpPr>
        <p:spPr bwMode="auto">
          <a:xfrm>
            <a:off x="2165350" y="3276600"/>
            <a:ext cx="1143000" cy="663575"/>
          </a:xfrm>
          <a:prstGeom prst="rect">
            <a:avLst/>
          </a:prstGeom>
          <a:noFill/>
          <a:ln w="9525">
            <a:noFill/>
            <a:miter lim="800000"/>
            <a:headEnd/>
            <a:tailEnd/>
          </a:ln>
        </p:spPr>
        <p:txBody>
          <a:bodyPr wrap="none" lIns="114300" tIns="57150" rIns="114300" bIns="57150">
            <a:spAutoFit/>
          </a:bodyPr>
          <a:lstStyle/>
          <a:p>
            <a:pPr algn="ctr" defTabSz="1385888"/>
            <a:r>
              <a:rPr lang="en-US" sz="1800" b="1">
                <a:solidFill>
                  <a:srgbClr val="000000"/>
                </a:solidFill>
                <a:latin typeface="Arial" pitchFamily="34" charset="0"/>
              </a:rPr>
              <a:t>IT</a:t>
            </a:r>
            <a:br>
              <a:rPr lang="en-US" sz="1800" b="1">
                <a:solidFill>
                  <a:srgbClr val="000000"/>
                </a:solidFill>
                <a:latin typeface="Arial" pitchFamily="34" charset="0"/>
              </a:rPr>
            </a:br>
            <a:r>
              <a:rPr lang="en-US" sz="1800" b="1">
                <a:solidFill>
                  <a:srgbClr val="000000"/>
                </a:solidFill>
                <a:latin typeface="Arial" pitchFamily="34" charset="0"/>
              </a:rPr>
              <a:t>Strategy</a:t>
            </a:r>
            <a:endParaRPr lang="en-US" sz="1800">
              <a:solidFill>
                <a:srgbClr val="000000"/>
              </a:solidFill>
              <a:latin typeface="Arial" pitchFamily="34" charset="0"/>
            </a:endParaRPr>
          </a:p>
        </p:txBody>
      </p:sp>
      <p:sp>
        <p:nvSpPr>
          <p:cNvPr id="34821" name="Oval 5"/>
          <p:cNvSpPr>
            <a:spLocks noChangeArrowheads="1"/>
          </p:cNvSpPr>
          <p:nvPr/>
        </p:nvSpPr>
        <p:spPr bwMode="auto">
          <a:xfrm>
            <a:off x="26988" y="3200400"/>
            <a:ext cx="1878012" cy="881063"/>
          </a:xfrm>
          <a:prstGeom prst="ellipse">
            <a:avLst/>
          </a:prstGeom>
          <a:solidFill>
            <a:srgbClr val="000066"/>
          </a:solidFill>
          <a:ln w="12700">
            <a:solidFill>
              <a:schemeClr val="tx1"/>
            </a:solidFill>
            <a:round/>
            <a:headEnd/>
            <a:tailEnd/>
          </a:ln>
        </p:spPr>
        <p:txBody>
          <a:bodyPr wrap="none" lIns="96838" tIns="47625" rIns="96838" bIns="47625" anchor="ctr"/>
          <a:lstStyle/>
          <a:p>
            <a:pPr algn="ctr" defTabSz="1955800">
              <a:spcBef>
                <a:spcPct val="10000"/>
              </a:spcBef>
            </a:pPr>
            <a:r>
              <a:rPr lang="en-US" sz="1500">
                <a:solidFill>
                  <a:srgbClr val="FFFFFF"/>
                </a:solidFill>
                <a:latin typeface="Arial" pitchFamily="34" charset="0"/>
              </a:rPr>
              <a:t>Corporate Direction</a:t>
            </a:r>
          </a:p>
          <a:p>
            <a:pPr algn="ctr" defTabSz="1955800"/>
            <a:r>
              <a:rPr lang="en-US" sz="1500">
                <a:solidFill>
                  <a:srgbClr val="FFFFFF"/>
                </a:solidFill>
                <a:latin typeface="Arial" pitchFamily="34" charset="0"/>
              </a:rPr>
              <a:t>and Strategy</a:t>
            </a:r>
          </a:p>
        </p:txBody>
      </p:sp>
      <p:sp>
        <p:nvSpPr>
          <p:cNvPr id="34822" name="Line 6"/>
          <p:cNvSpPr>
            <a:spLocks noChangeShapeType="1"/>
          </p:cNvSpPr>
          <p:nvPr/>
        </p:nvSpPr>
        <p:spPr bwMode="auto">
          <a:xfrm flipH="1">
            <a:off x="3100388" y="4940300"/>
            <a:ext cx="2816225" cy="0"/>
          </a:xfrm>
          <a:prstGeom prst="line">
            <a:avLst/>
          </a:prstGeom>
          <a:noFill/>
          <a:ln w="12700">
            <a:solidFill>
              <a:srgbClr val="FF0000"/>
            </a:solidFill>
            <a:prstDash val="sysDot"/>
            <a:round/>
            <a:headEnd type="none" w="sm" len="sm"/>
            <a:tailEnd type="stealth" w="med" len="med"/>
          </a:ln>
        </p:spPr>
        <p:txBody>
          <a:bodyPr wrap="none" anchor="ctr"/>
          <a:lstStyle/>
          <a:p>
            <a:endParaRPr lang="en-US"/>
          </a:p>
        </p:txBody>
      </p:sp>
      <p:grpSp>
        <p:nvGrpSpPr>
          <p:cNvPr id="2" name="Group 7"/>
          <p:cNvGrpSpPr>
            <a:grpSpLocks/>
          </p:cNvGrpSpPr>
          <p:nvPr/>
        </p:nvGrpSpPr>
        <p:grpSpPr bwMode="auto">
          <a:xfrm>
            <a:off x="1935163" y="4006850"/>
            <a:ext cx="812800" cy="709613"/>
            <a:chOff x="1382" y="3070"/>
            <a:chExt cx="540" cy="493"/>
          </a:xfrm>
        </p:grpSpPr>
        <p:sp>
          <p:nvSpPr>
            <p:cNvPr id="34861" name="Oval 8"/>
            <p:cNvSpPr>
              <a:spLocks noChangeArrowheads="1"/>
            </p:cNvSpPr>
            <p:nvPr/>
          </p:nvSpPr>
          <p:spPr bwMode="auto">
            <a:xfrm>
              <a:off x="1382" y="3070"/>
              <a:ext cx="540" cy="493"/>
            </a:xfrm>
            <a:prstGeom prst="ellipse">
              <a:avLst/>
            </a:prstGeom>
            <a:solidFill>
              <a:srgbClr val="F84518"/>
            </a:solidFill>
            <a:ln w="12700">
              <a:solidFill>
                <a:schemeClr val="bg2"/>
              </a:solidFill>
              <a:round/>
              <a:headEnd/>
              <a:tailEnd/>
            </a:ln>
          </p:spPr>
          <p:txBody>
            <a:bodyPr wrap="none" anchor="ctr"/>
            <a:lstStyle/>
            <a:p>
              <a:endParaRPr lang="en-US"/>
            </a:p>
          </p:txBody>
        </p:sp>
        <p:sp>
          <p:nvSpPr>
            <p:cNvPr id="34862" name="Oval 9"/>
            <p:cNvSpPr>
              <a:spLocks noChangeArrowheads="1"/>
            </p:cNvSpPr>
            <p:nvPr/>
          </p:nvSpPr>
          <p:spPr bwMode="auto">
            <a:xfrm>
              <a:off x="1483" y="3164"/>
              <a:ext cx="338" cy="305"/>
            </a:xfrm>
            <a:prstGeom prst="ellipse">
              <a:avLst/>
            </a:prstGeom>
            <a:solidFill>
              <a:srgbClr val="DDDDDD"/>
            </a:solidFill>
            <a:ln w="12700">
              <a:solidFill>
                <a:schemeClr val="bg2"/>
              </a:solidFill>
              <a:round/>
              <a:headEnd/>
              <a:tailEnd/>
            </a:ln>
          </p:spPr>
          <p:txBody>
            <a:bodyPr wrap="none" lIns="71438" tIns="36512" rIns="71438" bIns="36512" anchor="ctr"/>
            <a:lstStyle/>
            <a:p>
              <a:pPr algn="ctr" defTabSz="557213"/>
              <a:r>
                <a:rPr lang="en-US" sz="1100" b="1" i="1">
                  <a:solidFill>
                    <a:srgbClr val="000000"/>
                  </a:solidFill>
                  <a:latin typeface="Arial" pitchFamily="34" charset="0"/>
                </a:rPr>
                <a:t>Core</a:t>
              </a:r>
            </a:p>
          </p:txBody>
        </p:sp>
      </p:grpSp>
      <p:sp>
        <p:nvSpPr>
          <p:cNvPr id="34824" name="Freeform 10"/>
          <p:cNvSpPr>
            <a:spLocks/>
          </p:cNvSpPr>
          <p:nvPr/>
        </p:nvSpPr>
        <p:spPr bwMode="auto">
          <a:xfrm>
            <a:off x="3467100" y="3209925"/>
            <a:ext cx="2824163" cy="1612900"/>
          </a:xfrm>
          <a:custGeom>
            <a:avLst/>
            <a:gdLst>
              <a:gd name="T0" fmla="*/ 2147483647 w 1877"/>
              <a:gd name="T1" fmla="*/ 2147483647 h 1104"/>
              <a:gd name="T2" fmla="*/ 2147483647 w 1877"/>
              <a:gd name="T3" fmla="*/ 2147483647 h 1104"/>
              <a:gd name="T4" fmla="*/ 2147483647 w 1877"/>
              <a:gd name="T5" fmla="*/ 2147483647 h 1104"/>
              <a:gd name="T6" fmla="*/ 2147483647 w 1877"/>
              <a:gd name="T7" fmla="*/ 2147483647 h 1104"/>
              <a:gd name="T8" fmla="*/ 2147483647 w 1877"/>
              <a:gd name="T9" fmla="*/ 2147483647 h 1104"/>
              <a:gd name="T10" fmla="*/ 2147483647 w 1877"/>
              <a:gd name="T11" fmla="*/ 2147483647 h 1104"/>
              <a:gd name="T12" fmla="*/ 2147483647 w 1877"/>
              <a:gd name="T13" fmla="*/ 2147483647 h 1104"/>
              <a:gd name="T14" fmla="*/ 2147483647 w 1877"/>
              <a:gd name="T15" fmla="*/ 2147483647 h 1104"/>
              <a:gd name="T16" fmla="*/ 2147483647 w 1877"/>
              <a:gd name="T17" fmla="*/ 2147483647 h 1104"/>
              <a:gd name="T18" fmla="*/ 2147483647 w 1877"/>
              <a:gd name="T19" fmla="*/ 2147483647 h 1104"/>
              <a:gd name="T20" fmla="*/ 2147483647 w 1877"/>
              <a:gd name="T21" fmla="*/ 2147483647 h 1104"/>
              <a:gd name="T22" fmla="*/ 2147483647 w 1877"/>
              <a:gd name="T23" fmla="*/ 2147483647 h 1104"/>
              <a:gd name="T24" fmla="*/ 2147483647 w 1877"/>
              <a:gd name="T25" fmla="*/ 2147483647 h 1104"/>
              <a:gd name="T26" fmla="*/ 2147483647 w 1877"/>
              <a:gd name="T27" fmla="*/ 2147483647 h 1104"/>
              <a:gd name="T28" fmla="*/ 2147483647 w 1877"/>
              <a:gd name="T29" fmla="*/ 2147483647 h 1104"/>
              <a:gd name="T30" fmla="*/ 2147483647 w 1877"/>
              <a:gd name="T31" fmla="*/ 2147483647 h 1104"/>
              <a:gd name="T32" fmla="*/ 2147483647 w 1877"/>
              <a:gd name="T33" fmla="*/ 2147483647 h 1104"/>
              <a:gd name="T34" fmla="*/ 2147483647 w 1877"/>
              <a:gd name="T35" fmla="*/ 2147483647 h 1104"/>
              <a:gd name="T36" fmla="*/ 2147483647 w 1877"/>
              <a:gd name="T37" fmla="*/ 2147483647 h 1104"/>
              <a:gd name="T38" fmla="*/ 2147483647 w 1877"/>
              <a:gd name="T39" fmla="*/ 2147483647 h 1104"/>
              <a:gd name="T40" fmla="*/ 2147483647 w 1877"/>
              <a:gd name="T41" fmla="*/ 2147483647 h 1104"/>
              <a:gd name="T42" fmla="*/ 2147483647 w 1877"/>
              <a:gd name="T43" fmla="*/ 2147483647 h 1104"/>
              <a:gd name="T44" fmla="*/ 2147483647 w 1877"/>
              <a:gd name="T45" fmla="*/ 2147483647 h 1104"/>
              <a:gd name="T46" fmla="*/ 2147483647 w 1877"/>
              <a:gd name="T47" fmla="*/ 2147483647 h 1104"/>
              <a:gd name="T48" fmla="*/ 2147483647 w 1877"/>
              <a:gd name="T49" fmla="*/ 2147483647 h 1104"/>
              <a:gd name="T50" fmla="*/ 2147483647 w 1877"/>
              <a:gd name="T51" fmla="*/ 2147483647 h 1104"/>
              <a:gd name="T52" fmla="*/ 2147483647 w 1877"/>
              <a:gd name="T53" fmla="*/ 2147483647 h 1104"/>
              <a:gd name="T54" fmla="*/ 2147483647 w 1877"/>
              <a:gd name="T55" fmla="*/ 0 h 1104"/>
              <a:gd name="T56" fmla="*/ 2147483647 w 1877"/>
              <a:gd name="T57" fmla="*/ 2147483647 h 1104"/>
              <a:gd name="T58" fmla="*/ 2147483647 w 1877"/>
              <a:gd name="T59" fmla="*/ 2147483647 h 1104"/>
              <a:gd name="T60" fmla="*/ 2147483647 w 1877"/>
              <a:gd name="T61" fmla="*/ 2147483647 h 1104"/>
              <a:gd name="T62" fmla="*/ 2147483647 w 1877"/>
              <a:gd name="T63" fmla="*/ 2147483647 h 1104"/>
              <a:gd name="T64" fmla="*/ 2147483647 w 1877"/>
              <a:gd name="T65" fmla="*/ 2147483647 h 1104"/>
              <a:gd name="T66" fmla="*/ 2147483647 w 1877"/>
              <a:gd name="T67" fmla="*/ 2147483647 h 1104"/>
              <a:gd name="T68" fmla="*/ 2147483647 w 1877"/>
              <a:gd name="T69" fmla="*/ 2147483647 h 1104"/>
              <a:gd name="T70" fmla="*/ 2147483647 w 1877"/>
              <a:gd name="T71" fmla="*/ 2147483647 h 1104"/>
              <a:gd name="T72" fmla="*/ 0 w 1877"/>
              <a:gd name="T73" fmla="*/ 2147483647 h 11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77"/>
              <a:gd name="T112" fmla="*/ 0 h 1104"/>
              <a:gd name="T113" fmla="*/ 1877 w 1877"/>
              <a:gd name="T114" fmla="*/ 1104 h 11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77" h="1104">
                <a:moveTo>
                  <a:pt x="0" y="233"/>
                </a:moveTo>
                <a:lnTo>
                  <a:pt x="718" y="1103"/>
                </a:lnTo>
                <a:lnTo>
                  <a:pt x="1876" y="1103"/>
                </a:lnTo>
                <a:lnTo>
                  <a:pt x="1871" y="1070"/>
                </a:lnTo>
                <a:lnTo>
                  <a:pt x="1869" y="1054"/>
                </a:lnTo>
                <a:lnTo>
                  <a:pt x="1869" y="1034"/>
                </a:lnTo>
                <a:lnTo>
                  <a:pt x="1864" y="1005"/>
                </a:lnTo>
                <a:lnTo>
                  <a:pt x="1861" y="983"/>
                </a:lnTo>
                <a:lnTo>
                  <a:pt x="1859" y="956"/>
                </a:lnTo>
                <a:lnTo>
                  <a:pt x="1851" y="937"/>
                </a:lnTo>
                <a:lnTo>
                  <a:pt x="1849" y="907"/>
                </a:lnTo>
                <a:lnTo>
                  <a:pt x="1845" y="890"/>
                </a:lnTo>
                <a:lnTo>
                  <a:pt x="1840" y="861"/>
                </a:lnTo>
                <a:lnTo>
                  <a:pt x="1835" y="839"/>
                </a:lnTo>
                <a:lnTo>
                  <a:pt x="1825" y="813"/>
                </a:lnTo>
                <a:lnTo>
                  <a:pt x="1820" y="791"/>
                </a:lnTo>
                <a:lnTo>
                  <a:pt x="1810" y="770"/>
                </a:lnTo>
                <a:lnTo>
                  <a:pt x="1805" y="746"/>
                </a:lnTo>
                <a:lnTo>
                  <a:pt x="1796" y="728"/>
                </a:lnTo>
                <a:lnTo>
                  <a:pt x="1786" y="703"/>
                </a:lnTo>
                <a:lnTo>
                  <a:pt x="1778" y="689"/>
                </a:lnTo>
                <a:lnTo>
                  <a:pt x="1768" y="666"/>
                </a:lnTo>
                <a:lnTo>
                  <a:pt x="1757" y="640"/>
                </a:lnTo>
                <a:lnTo>
                  <a:pt x="1742" y="609"/>
                </a:lnTo>
                <a:lnTo>
                  <a:pt x="1722" y="573"/>
                </a:lnTo>
                <a:lnTo>
                  <a:pt x="1700" y="542"/>
                </a:lnTo>
                <a:lnTo>
                  <a:pt x="1685" y="516"/>
                </a:lnTo>
                <a:lnTo>
                  <a:pt x="1674" y="498"/>
                </a:lnTo>
                <a:lnTo>
                  <a:pt x="1656" y="476"/>
                </a:lnTo>
                <a:lnTo>
                  <a:pt x="1636" y="450"/>
                </a:lnTo>
                <a:lnTo>
                  <a:pt x="1621" y="431"/>
                </a:lnTo>
                <a:lnTo>
                  <a:pt x="1607" y="411"/>
                </a:lnTo>
                <a:lnTo>
                  <a:pt x="1581" y="379"/>
                </a:lnTo>
                <a:lnTo>
                  <a:pt x="1558" y="357"/>
                </a:lnTo>
                <a:lnTo>
                  <a:pt x="1534" y="335"/>
                </a:lnTo>
                <a:lnTo>
                  <a:pt x="1509" y="307"/>
                </a:lnTo>
                <a:lnTo>
                  <a:pt x="1475" y="280"/>
                </a:lnTo>
                <a:lnTo>
                  <a:pt x="1436" y="249"/>
                </a:lnTo>
                <a:lnTo>
                  <a:pt x="1411" y="229"/>
                </a:lnTo>
                <a:lnTo>
                  <a:pt x="1382" y="211"/>
                </a:lnTo>
                <a:lnTo>
                  <a:pt x="1363" y="193"/>
                </a:lnTo>
                <a:lnTo>
                  <a:pt x="1314" y="165"/>
                </a:lnTo>
                <a:lnTo>
                  <a:pt x="1268" y="140"/>
                </a:lnTo>
                <a:lnTo>
                  <a:pt x="1229" y="121"/>
                </a:lnTo>
                <a:lnTo>
                  <a:pt x="1192" y="100"/>
                </a:lnTo>
                <a:lnTo>
                  <a:pt x="1165" y="91"/>
                </a:lnTo>
                <a:lnTo>
                  <a:pt x="1122" y="76"/>
                </a:lnTo>
                <a:lnTo>
                  <a:pt x="1089" y="63"/>
                </a:lnTo>
                <a:lnTo>
                  <a:pt x="1050" y="51"/>
                </a:lnTo>
                <a:lnTo>
                  <a:pt x="996" y="35"/>
                </a:lnTo>
                <a:lnTo>
                  <a:pt x="951" y="26"/>
                </a:lnTo>
                <a:lnTo>
                  <a:pt x="903" y="16"/>
                </a:lnTo>
                <a:lnTo>
                  <a:pt x="848" y="8"/>
                </a:lnTo>
                <a:lnTo>
                  <a:pt x="801" y="4"/>
                </a:lnTo>
                <a:lnTo>
                  <a:pt x="752" y="2"/>
                </a:lnTo>
                <a:lnTo>
                  <a:pt x="713" y="0"/>
                </a:lnTo>
                <a:lnTo>
                  <a:pt x="669" y="2"/>
                </a:lnTo>
                <a:lnTo>
                  <a:pt x="625" y="2"/>
                </a:lnTo>
                <a:lnTo>
                  <a:pt x="584" y="7"/>
                </a:lnTo>
                <a:lnTo>
                  <a:pt x="527" y="16"/>
                </a:lnTo>
                <a:lnTo>
                  <a:pt x="491" y="17"/>
                </a:lnTo>
                <a:lnTo>
                  <a:pt x="454" y="26"/>
                </a:lnTo>
                <a:lnTo>
                  <a:pt x="415" y="35"/>
                </a:lnTo>
                <a:lnTo>
                  <a:pt x="389" y="42"/>
                </a:lnTo>
                <a:lnTo>
                  <a:pt x="337" y="60"/>
                </a:lnTo>
                <a:lnTo>
                  <a:pt x="283" y="76"/>
                </a:lnTo>
                <a:lnTo>
                  <a:pt x="244" y="94"/>
                </a:lnTo>
                <a:lnTo>
                  <a:pt x="205" y="112"/>
                </a:lnTo>
                <a:lnTo>
                  <a:pt x="151" y="138"/>
                </a:lnTo>
                <a:lnTo>
                  <a:pt x="117" y="156"/>
                </a:lnTo>
                <a:lnTo>
                  <a:pt x="86" y="178"/>
                </a:lnTo>
                <a:lnTo>
                  <a:pt x="61" y="192"/>
                </a:lnTo>
                <a:lnTo>
                  <a:pt x="17" y="218"/>
                </a:lnTo>
                <a:lnTo>
                  <a:pt x="0" y="233"/>
                </a:lnTo>
              </a:path>
            </a:pathLst>
          </a:custGeom>
          <a:solidFill>
            <a:srgbClr val="00CC00">
              <a:alpha val="50195"/>
            </a:srgbClr>
          </a:solidFill>
          <a:ln w="12700" cap="rnd" cmpd="sng">
            <a:solidFill>
              <a:srgbClr val="C5F6C0"/>
            </a:solidFill>
            <a:prstDash val="solid"/>
            <a:round/>
            <a:headEnd type="none" w="sm" len="sm"/>
            <a:tailEnd type="none" w="sm" len="sm"/>
          </a:ln>
        </p:spPr>
        <p:txBody>
          <a:bodyPr/>
          <a:lstStyle/>
          <a:p>
            <a:endParaRPr lang="en-US"/>
          </a:p>
        </p:txBody>
      </p:sp>
      <p:sp>
        <p:nvSpPr>
          <p:cNvPr id="34825" name="Arc 11"/>
          <p:cNvSpPr>
            <a:spLocks/>
          </p:cNvSpPr>
          <p:nvPr/>
        </p:nvSpPr>
        <p:spPr bwMode="auto">
          <a:xfrm rot="60000">
            <a:off x="2776538" y="3206750"/>
            <a:ext cx="3524250" cy="1631950"/>
          </a:xfrm>
          <a:custGeom>
            <a:avLst/>
            <a:gdLst>
              <a:gd name="T0" fmla="*/ 0 w 43178"/>
              <a:gd name="T1" fmla="*/ 2147483647 h 21600"/>
              <a:gd name="T2" fmla="*/ 2147483647 w 43178"/>
              <a:gd name="T3" fmla="*/ 2147483647 h 21600"/>
              <a:gd name="T4" fmla="*/ 2147483647 w 43178"/>
              <a:gd name="T5" fmla="*/ 2147483647 h 21600"/>
              <a:gd name="T6" fmla="*/ 0 60000 65536"/>
              <a:gd name="T7" fmla="*/ 0 60000 65536"/>
              <a:gd name="T8" fmla="*/ 0 60000 65536"/>
              <a:gd name="T9" fmla="*/ 0 w 43178"/>
              <a:gd name="T10" fmla="*/ 0 h 21600"/>
              <a:gd name="T11" fmla="*/ 43178 w 43178"/>
              <a:gd name="T12" fmla="*/ 21600 h 21600"/>
            </a:gdLst>
            <a:ahLst/>
            <a:cxnLst>
              <a:cxn ang="T6">
                <a:pos x="T0" y="T1"/>
              </a:cxn>
              <a:cxn ang="T7">
                <a:pos x="T2" y="T3"/>
              </a:cxn>
              <a:cxn ang="T8">
                <a:pos x="T4" y="T5"/>
              </a:cxn>
            </a:cxnLst>
            <a:rect l="T9" t="T10" r="T11" b="T12"/>
            <a:pathLst>
              <a:path w="43178" h="21600" fill="none" extrusionOk="0">
                <a:moveTo>
                  <a:pt x="0" y="21543"/>
                </a:moveTo>
                <a:cubicBezTo>
                  <a:pt x="31" y="9635"/>
                  <a:pt x="9692" y="-1"/>
                  <a:pt x="21600" y="0"/>
                </a:cubicBezTo>
                <a:cubicBezTo>
                  <a:pt x="33150" y="0"/>
                  <a:pt x="42657" y="9087"/>
                  <a:pt x="43178" y="20626"/>
                </a:cubicBezTo>
              </a:path>
              <a:path w="43178" h="21600" stroke="0" extrusionOk="0">
                <a:moveTo>
                  <a:pt x="0" y="21543"/>
                </a:moveTo>
                <a:cubicBezTo>
                  <a:pt x="31" y="9635"/>
                  <a:pt x="9692" y="-1"/>
                  <a:pt x="21600" y="0"/>
                </a:cubicBezTo>
                <a:cubicBezTo>
                  <a:pt x="33150" y="0"/>
                  <a:pt x="42657" y="9087"/>
                  <a:pt x="43178" y="20626"/>
                </a:cubicBezTo>
                <a:lnTo>
                  <a:pt x="21600" y="21600"/>
                </a:lnTo>
                <a:lnTo>
                  <a:pt x="0" y="21543"/>
                </a:lnTo>
                <a:close/>
              </a:path>
            </a:pathLst>
          </a:custGeom>
          <a:noFill/>
          <a:ln w="12700" cap="rnd">
            <a:solidFill>
              <a:schemeClr val="bg2"/>
            </a:solidFill>
            <a:round/>
            <a:headEnd type="none" w="sm" len="sm"/>
            <a:tailEnd type="none" w="sm" len="sm"/>
          </a:ln>
        </p:spPr>
        <p:txBody>
          <a:bodyPr wrap="none" anchor="ctr"/>
          <a:lstStyle/>
          <a:p>
            <a:endParaRPr lang="en-US"/>
          </a:p>
        </p:txBody>
      </p:sp>
      <p:sp>
        <p:nvSpPr>
          <p:cNvPr id="34826" name="Line 12"/>
          <p:cNvSpPr>
            <a:spLocks noChangeShapeType="1"/>
          </p:cNvSpPr>
          <p:nvPr/>
        </p:nvSpPr>
        <p:spPr bwMode="auto">
          <a:xfrm>
            <a:off x="2073275" y="4799013"/>
            <a:ext cx="4851400" cy="0"/>
          </a:xfrm>
          <a:prstGeom prst="line">
            <a:avLst/>
          </a:prstGeom>
          <a:noFill/>
          <a:ln w="12700">
            <a:solidFill>
              <a:schemeClr val="bg2"/>
            </a:solidFill>
            <a:round/>
            <a:headEnd type="none" w="sm" len="sm"/>
            <a:tailEnd type="none" w="sm" len="sm"/>
          </a:ln>
        </p:spPr>
        <p:txBody>
          <a:bodyPr wrap="none" anchor="ctr"/>
          <a:lstStyle/>
          <a:p>
            <a:endParaRPr lang="en-US" dirty="0"/>
          </a:p>
        </p:txBody>
      </p:sp>
      <p:sp>
        <p:nvSpPr>
          <p:cNvPr id="34827" name="Line 13"/>
          <p:cNvSpPr>
            <a:spLocks noChangeShapeType="1"/>
          </p:cNvSpPr>
          <p:nvPr/>
        </p:nvSpPr>
        <p:spPr bwMode="auto">
          <a:xfrm>
            <a:off x="2706688" y="2681288"/>
            <a:ext cx="1830387" cy="2124075"/>
          </a:xfrm>
          <a:prstGeom prst="line">
            <a:avLst/>
          </a:prstGeom>
          <a:noFill/>
          <a:ln w="12700">
            <a:solidFill>
              <a:schemeClr val="bg2"/>
            </a:solidFill>
            <a:round/>
            <a:headEnd type="none" w="sm" len="sm"/>
            <a:tailEnd type="none" w="sm" len="sm"/>
          </a:ln>
        </p:spPr>
        <p:txBody>
          <a:bodyPr wrap="none" anchor="ctr"/>
          <a:lstStyle/>
          <a:p>
            <a:endParaRPr lang="en-US"/>
          </a:p>
        </p:txBody>
      </p:sp>
      <p:sp>
        <p:nvSpPr>
          <p:cNvPr id="34828" name="Line 14"/>
          <p:cNvSpPr>
            <a:spLocks noChangeShapeType="1"/>
          </p:cNvSpPr>
          <p:nvPr/>
        </p:nvSpPr>
        <p:spPr bwMode="auto">
          <a:xfrm flipH="1">
            <a:off x="4530725" y="2681288"/>
            <a:ext cx="1830388" cy="2124075"/>
          </a:xfrm>
          <a:prstGeom prst="line">
            <a:avLst/>
          </a:prstGeom>
          <a:noFill/>
          <a:ln w="12700">
            <a:solidFill>
              <a:schemeClr val="bg2"/>
            </a:solidFill>
            <a:round/>
            <a:headEnd type="none" w="sm" len="sm"/>
            <a:tailEnd type="none" w="sm" len="sm"/>
          </a:ln>
        </p:spPr>
        <p:txBody>
          <a:bodyPr wrap="none" anchor="ctr"/>
          <a:lstStyle/>
          <a:p>
            <a:endParaRPr lang="en-US"/>
          </a:p>
        </p:txBody>
      </p:sp>
      <p:sp>
        <p:nvSpPr>
          <p:cNvPr id="34829" name="Arc 15"/>
          <p:cNvSpPr>
            <a:spLocks/>
          </p:cNvSpPr>
          <p:nvPr/>
        </p:nvSpPr>
        <p:spPr bwMode="auto">
          <a:xfrm rot="60000">
            <a:off x="2057400" y="2971800"/>
            <a:ext cx="1697038" cy="1019175"/>
          </a:xfrm>
          <a:custGeom>
            <a:avLst/>
            <a:gdLst>
              <a:gd name="T0" fmla="*/ 0 w 21600"/>
              <a:gd name="T1" fmla="*/ 2147483647 h 18825"/>
              <a:gd name="T2" fmla="*/ 2147483647 w 21600"/>
              <a:gd name="T3" fmla="*/ 0 h 18825"/>
              <a:gd name="T4" fmla="*/ 2147483647 w 21600"/>
              <a:gd name="T5" fmla="*/ 2147483647 h 18825"/>
              <a:gd name="T6" fmla="*/ 0 60000 65536"/>
              <a:gd name="T7" fmla="*/ 0 60000 65536"/>
              <a:gd name="T8" fmla="*/ 0 60000 65536"/>
              <a:gd name="T9" fmla="*/ 0 w 21600"/>
              <a:gd name="T10" fmla="*/ 0 h 18825"/>
              <a:gd name="T11" fmla="*/ 21600 w 21600"/>
              <a:gd name="T12" fmla="*/ 18825 h 18825"/>
            </a:gdLst>
            <a:ahLst/>
            <a:cxnLst>
              <a:cxn ang="T6">
                <a:pos x="T0" y="T1"/>
              </a:cxn>
              <a:cxn ang="T7">
                <a:pos x="T2" y="T3"/>
              </a:cxn>
              <a:cxn ang="T8">
                <a:pos x="T4" y="T5"/>
              </a:cxn>
            </a:cxnLst>
            <a:rect l="T9" t="T10" r="T11" b="T12"/>
            <a:pathLst>
              <a:path w="21600" h="18825" fill="none" extrusionOk="0">
                <a:moveTo>
                  <a:pt x="0" y="18772"/>
                </a:moveTo>
                <a:cubicBezTo>
                  <a:pt x="19" y="10988"/>
                  <a:pt x="4224" y="3817"/>
                  <a:pt x="11008" y="0"/>
                </a:cubicBezTo>
              </a:path>
              <a:path w="21600" h="18825" stroke="0" extrusionOk="0">
                <a:moveTo>
                  <a:pt x="0" y="18772"/>
                </a:moveTo>
                <a:cubicBezTo>
                  <a:pt x="19" y="10988"/>
                  <a:pt x="4224" y="3817"/>
                  <a:pt x="11008" y="0"/>
                </a:cubicBezTo>
                <a:lnTo>
                  <a:pt x="21600" y="18825"/>
                </a:lnTo>
                <a:lnTo>
                  <a:pt x="0" y="18772"/>
                </a:lnTo>
                <a:close/>
              </a:path>
            </a:pathLst>
          </a:custGeom>
          <a:noFill/>
          <a:ln w="12700" cap="rnd">
            <a:solidFill>
              <a:schemeClr val="bg2"/>
            </a:solidFill>
            <a:round/>
            <a:headEnd type="stealth" w="med" len="lg"/>
            <a:tailEnd type="stealth" w="med" len="lg"/>
          </a:ln>
        </p:spPr>
        <p:txBody>
          <a:bodyPr wrap="none" anchor="ctr"/>
          <a:lstStyle/>
          <a:p>
            <a:endParaRPr lang="en-US"/>
          </a:p>
        </p:txBody>
      </p:sp>
      <p:sp>
        <p:nvSpPr>
          <p:cNvPr id="34830" name="Arc 16"/>
          <p:cNvSpPr>
            <a:spLocks/>
          </p:cNvSpPr>
          <p:nvPr/>
        </p:nvSpPr>
        <p:spPr bwMode="auto">
          <a:xfrm rot="6300000">
            <a:off x="5646737" y="3787776"/>
            <a:ext cx="1624013" cy="1071562"/>
          </a:xfrm>
          <a:custGeom>
            <a:avLst/>
            <a:gdLst>
              <a:gd name="T0" fmla="*/ 0 w 21600"/>
              <a:gd name="T1" fmla="*/ 2147483647 h 18835"/>
              <a:gd name="T2" fmla="*/ 2147483647 w 21600"/>
              <a:gd name="T3" fmla="*/ 0 h 18835"/>
              <a:gd name="T4" fmla="*/ 2147483647 w 21600"/>
              <a:gd name="T5" fmla="*/ 2147483647 h 18835"/>
              <a:gd name="T6" fmla="*/ 0 60000 65536"/>
              <a:gd name="T7" fmla="*/ 0 60000 65536"/>
              <a:gd name="T8" fmla="*/ 0 60000 65536"/>
              <a:gd name="T9" fmla="*/ 0 w 21600"/>
              <a:gd name="T10" fmla="*/ 0 h 18835"/>
              <a:gd name="T11" fmla="*/ 21600 w 21600"/>
              <a:gd name="T12" fmla="*/ 18835 h 18835"/>
            </a:gdLst>
            <a:ahLst/>
            <a:cxnLst>
              <a:cxn ang="T6">
                <a:pos x="T0" y="T1"/>
              </a:cxn>
              <a:cxn ang="T7">
                <a:pos x="T2" y="T3"/>
              </a:cxn>
              <a:cxn ang="T8">
                <a:pos x="T4" y="T5"/>
              </a:cxn>
            </a:cxnLst>
            <a:rect l="T9" t="T10" r="T11" b="T12"/>
            <a:pathLst>
              <a:path w="21600" h="18835" fill="none" extrusionOk="0">
                <a:moveTo>
                  <a:pt x="0" y="18756"/>
                </a:moveTo>
                <a:cubicBezTo>
                  <a:pt x="28" y="10974"/>
                  <a:pt x="4240" y="3808"/>
                  <a:pt x="11026" y="-1"/>
                </a:cubicBezTo>
              </a:path>
              <a:path w="21600" h="18835" stroke="0" extrusionOk="0">
                <a:moveTo>
                  <a:pt x="0" y="18756"/>
                </a:moveTo>
                <a:cubicBezTo>
                  <a:pt x="28" y="10974"/>
                  <a:pt x="4240" y="3808"/>
                  <a:pt x="11026" y="-1"/>
                </a:cubicBezTo>
                <a:lnTo>
                  <a:pt x="21600" y="18835"/>
                </a:lnTo>
                <a:lnTo>
                  <a:pt x="0" y="18756"/>
                </a:lnTo>
                <a:close/>
              </a:path>
            </a:pathLst>
          </a:custGeom>
          <a:noFill/>
          <a:ln w="12700" cap="rnd">
            <a:solidFill>
              <a:schemeClr val="bg2"/>
            </a:solidFill>
            <a:round/>
            <a:headEnd type="stealth" w="med" len="lg"/>
            <a:tailEnd type="stealth" w="med" len="lg"/>
          </a:ln>
        </p:spPr>
        <p:txBody>
          <a:bodyPr wrap="none" anchor="ctr"/>
          <a:lstStyle/>
          <a:p>
            <a:endParaRPr lang="en-US"/>
          </a:p>
        </p:txBody>
      </p:sp>
      <p:sp>
        <p:nvSpPr>
          <p:cNvPr id="34831" name="Freeform 17"/>
          <p:cNvSpPr>
            <a:spLocks/>
          </p:cNvSpPr>
          <p:nvPr/>
        </p:nvSpPr>
        <p:spPr bwMode="auto">
          <a:xfrm>
            <a:off x="4519613" y="4498975"/>
            <a:ext cx="350837" cy="296863"/>
          </a:xfrm>
          <a:custGeom>
            <a:avLst/>
            <a:gdLst>
              <a:gd name="T0" fmla="*/ 2147483647 w 233"/>
              <a:gd name="T1" fmla="*/ 2147483647 h 206"/>
              <a:gd name="T2" fmla="*/ 0 w 233"/>
              <a:gd name="T3" fmla="*/ 2147483647 h 206"/>
              <a:gd name="T4" fmla="*/ 2147483647 w 233"/>
              <a:gd name="T5" fmla="*/ 2147483647 h 206"/>
              <a:gd name="T6" fmla="*/ 2147483647 w 233"/>
              <a:gd name="T7" fmla="*/ 2147483647 h 206"/>
              <a:gd name="T8" fmla="*/ 2147483647 w 233"/>
              <a:gd name="T9" fmla="*/ 2147483647 h 206"/>
              <a:gd name="T10" fmla="*/ 2147483647 w 233"/>
              <a:gd name="T11" fmla="*/ 2147483647 h 206"/>
              <a:gd name="T12" fmla="*/ 2147483647 w 233"/>
              <a:gd name="T13" fmla="*/ 2147483647 h 206"/>
              <a:gd name="T14" fmla="*/ 2147483647 w 233"/>
              <a:gd name="T15" fmla="*/ 2147483647 h 206"/>
              <a:gd name="T16" fmla="*/ 2147483647 w 233"/>
              <a:gd name="T17" fmla="*/ 2147483647 h 206"/>
              <a:gd name="T18" fmla="*/ 2147483647 w 233"/>
              <a:gd name="T19" fmla="*/ 0 h 206"/>
              <a:gd name="T20" fmla="*/ 2147483647 w 233"/>
              <a:gd name="T21" fmla="*/ 2147483647 h 2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206"/>
              <a:gd name="T35" fmla="*/ 233 w 233"/>
              <a:gd name="T36" fmla="*/ 206 h 2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206">
                <a:moveTo>
                  <a:pt x="156" y="8"/>
                </a:moveTo>
                <a:lnTo>
                  <a:pt x="0" y="205"/>
                </a:lnTo>
                <a:lnTo>
                  <a:pt x="167" y="200"/>
                </a:lnTo>
                <a:lnTo>
                  <a:pt x="199" y="190"/>
                </a:lnTo>
                <a:lnTo>
                  <a:pt x="222" y="162"/>
                </a:lnTo>
                <a:lnTo>
                  <a:pt x="227" y="133"/>
                </a:lnTo>
                <a:lnTo>
                  <a:pt x="232" y="90"/>
                </a:lnTo>
                <a:lnTo>
                  <a:pt x="220" y="65"/>
                </a:lnTo>
                <a:lnTo>
                  <a:pt x="201" y="38"/>
                </a:lnTo>
                <a:lnTo>
                  <a:pt x="167" y="0"/>
                </a:lnTo>
                <a:lnTo>
                  <a:pt x="156" y="8"/>
                </a:lnTo>
              </a:path>
            </a:pathLst>
          </a:custGeom>
          <a:solidFill>
            <a:srgbClr val="FF9900"/>
          </a:solidFill>
          <a:ln w="12700" cap="rnd" cmpd="sng">
            <a:solidFill>
              <a:schemeClr val="bg2"/>
            </a:solidFill>
            <a:prstDash val="solid"/>
            <a:round/>
            <a:headEnd type="none" w="sm" len="sm"/>
            <a:tailEnd type="none" w="sm" len="sm"/>
          </a:ln>
        </p:spPr>
        <p:txBody>
          <a:bodyPr/>
          <a:lstStyle/>
          <a:p>
            <a:endParaRPr lang="en-US"/>
          </a:p>
        </p:txBody>
      </p:sp>
      <p:sp>
        <p:nvSpPr>
          <p:cNvPr id="34832" name="Line 18"/>
          <p:cNvSpPr>
            <a:spLocks noChangeShapeType="1"/>
          </p:cNvSpPr>
          <p:nvPr/>
        </p:nvSpPr>
        <p:spPr bwMode="auto">
          <a:xfrm>
            <a:off x="3825875" y="3343275"/>
            <a:ext cx="534988" cy="1125538"/>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4833" name="Line 19"/>
          <p:cNvSpPr>
            <a:spLocks noChangeShapeType="1"/>
          </p:cNvSpPr>
          <p:nvPr/>
        </p:nvSpPr>
        <p:spPr bwMode="auto">
          <a:xfrm>
            <a:off x="4273550" y="3262313"/>
            <a:ext cx="193675" cy="1212850"/>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4834" name="Line 20"/>
          <p:cNvSpPr>
            <a:spLocks noChangeShapeType="1"/>
          </p:cNvSpPr>
          <p:nvPr/>
        </p:nvSpPr>
        <p:spPr bwMode="auto">
          <a:xfrm flipH="1">
            <a:off x="4595813" y="3228975"/>
            <a:ext cx="136525" cy="1228725"/>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4835" name="Line 21"/>
          <p:cNvSpPr>
            <a:spLocks noChangeShapeType="1"/>
          </p:cNvSpPr>
          <p:nvPr/>
        </p:nvSpPr>
        <p:spPr bwMode="auto">
          <a:xfrm flipH="1">
            <a:off x="4687888" y="3343275"/>
            <a:ext cx="512762" cy="1120775"/>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4836" name="Freeform 22"/>
          <p:cNvSpPr>
            <a:spLocks/>
          </p:cNvSpPr>
          <p:nvPr/>
        </p:nvSpPr>
        <p:spPr bwMode="auto">
          <a:xfrm>
            <a:off x="4238625" y="4459288"/>
            <a:ext cx="592138" cy="334962"/>
          </a:xfrm>
          <a:custGeom>
            <a:avLst/>
            <a:gdLst>
              <a:gd name="T0" fmla="*/ 2147483647 w 393"/>
              <a:gd name="T1" fmla="*/ 2147483647 h 233"/>
              <a:gd name="T2" fmla="*/ 2147483647 w 393"/>
              <a:gd name="T3" fmla="*/ 2147483647 h 233"/>
              <a:gd name="T4" fmla="*/ 2147483647 w 393"/>
              <a:gd name="T5" fmla="*/ 0 h 233"/>
              <a:gd name="T6" fmla="*/ 0 w 393"/>
              <a:gd name="T7" fmla="*/ 0 h 233"/>
              <a:gd name="T8" fmla="*/ 2147483647 w 393"/>
              <a:gd name="T9" fmla="*/ 2147483647 h 233"/>
              <a:gd name="T10" fmla="*/ 0 60000 65536"/>
              <a:gd name="T11" fmla="*/ 0 60000 65536"/>
              <a:gd name="T12" fmla="*/ 0 60000 65536"/>
              <a:gd name="T13" fmla="*/ 0 60000 65536"/>
              <a:gd name="T14" fmla="*/ 0 60000 65536"/>
              <a:gd name="T15" fmla="*/ 0 w 393"/>
              <a:gd name="T16" fmla="*/ 0 h 233"/>
              <a:gd name="T17" fmla="*/ 393 w 393"/>
              <a:gd name="T18" fmla="*/ 233 h 233"/>
            </a:gdLst>
            <a:ahLst/>
            <a:cxnLst>
              <a:cxn ang="T10">
                <a:pos x="T0" y="T1"/>
              </a:cxn>
              <a:cxn ang="T11">
                <a:pos x="T2" y="T3"/>
              </a:cxn>
              <a:cxn ang="T12">
                <a:pos x="T4" y="T5"/>
              </a:cxn>
              <a:cxn ang="T13">
                <a:pos x="T6" y="T7"/>
              </a:cxn>
              <a:cxn ang="T14">
                <a:pos x="T8" y="T9"/>
              </a:cxn>
            </a:cxnLst>
            <a:rect l="T15" t="T16" r="T17" b="T18"/>
            <a:pathLst>
              <a:path w="393" h="233">
                <a:moveTo>
                  <a:pt x="9" y="8"/>
                </a:moveTo>
                <a:lnTo>
                  <a:pt x="186" y="232"/>
                </a:lnTo>
                <a:lnTo>
                  <a:pt x="392" y="0"/>
                </a:lnTo>
                <a:lnTo>
                  <a:pt x="0" y="0"/>
                </a:lnTo>
                <a:lnTo>
                  <a:pt x="9" y="8"/>
                </a:lnTo>
              </a:path>
            </a:pathLst>
          </a:custGeom>
          <a:solidFill>
            <a:schemeClr val="accent2"/>
          </a:solidFill>
          <a:ln w="12700" cap="rnd" cmpd="sng">
            <a:solidFill>
              <a:schemeClr val="bg2"/>
            </a:solidFill>
            <a:prstDash val="solid"/>
            <a:round/>
            <a:headEnd type="none" w="sm" len="sm"/>
            <a:tailEnd type="none" w="sm" len="sm"/>
          </a:ln>
        </p:spPr>
        <p:txBody>
          <a:bodyPr/>
          <a:lstStyle/>
          <a:p>
            <a:endParaRPr lang="en-US"/>
          </a:p>
        </p:txBody>
      </p:sp>
      <p:sp>
        <p:nvSpPr>
          <p:cNvPr id="34837" name="Rectangle 23"/>
          <p:cNvSpPr>
            <a:spLocks noChangeArrowheads="1"/>
          </p:cNvSpPr>
          <p:nvPr/>
        </p:nvSpPr>
        <p:spPr bwMode="auto">
          <a:xfrm>
            <a:off x="5867400" y="4598988"/>
            <a:ext cx="119063" cy="198437"/>
          </a:xfrm>
          <a:prstGeom prst="rect">
            <a:avLst/>
          </a:prstGeom>
          <a:noFill/>
          <a:ln w="9525">
            <a:noFill/>
            <a:miter lim="800000"/>
            <a:headEnd/>
            <a:tailEnd/>
          </a:ln>
        </p:spPr>
        <p:txBody>
          <a:bodyPr wrap="none" lIns="0" tIns="0" rIns="0" bIns="0">
            <a:spAutoFit/>
          </a:bodyPr>
          <a:lstStyle/>
          <a:p>
            <a:pPr defTabSz="1106488"/>
            <a:r>
              <a:rPr lang="en-US" sz="1300" b="1">
                <a:solidFill>
                  <a:srgbClr val="FF0000"/>
                </a:solidFill>
                <a:latin typeface="Arial" pitchFamily="34" charset="0"/>
              </a:rPr>
              <a:t>K</a:t>
            </a:r>
            <a:endParaRPr lang="en-US" sz="1300" b="1">
              <a:solidFill>
                <a:srgbClr val="FF0033"/>
              </a:solidFill>
              <a:latin typeface="Arial" pitchFamily="34" charset="0"/>
            </a:endParaRPr>
          </a:p>
        </p:txBody>
      </p:sp>
      <p:sp>
        <p:nvSpPr>
          <p:cNvPr id="34838" name="Rectangle 24"/>
          <p:cNvSpPr>
            <a:spLocks noChangeArrowheads="1"/>
          </p:cNvSpPr>
          <p:nvPr/>
        </p:nvSpPr>
        <p:spPr bwMode="auto">
          <a:xfrm>
            <a:off x="5416550" y="4478338"/>
            <a:ext cx="119063" cy="198437"/>
          </a:xfrm>
          <a:prstGeom prst="rect">
            <a:avLst/>
          </a:prstGeom>
          <a:noFill/>
          <a:ln w="9525">
            <a:noFill/>
            <a:miter lim="800000"/>
            <a:headEnd/>
            <a:tailEnd/>
          </a:ln>
        </p:spPr>
        <p:txBody>
          <a:bodyPr wrap="none" lIns="0" tIns="0" rIns="0" bIns="0">
            <a:spAutoFit/>
          </a:bodyPr>
          <a:lstStyle/>
          <a:p>
            <a:pPr defTabSz="1106488"/>
            <a:r>
              <a:rPr lang="en-US" sz="1300" b="1">
                <a:solidFill>
                  <a:srgbClr val="FF0000"/>
                </a:solidFill>
                <a:latin typeface="Arial" pitchFamily="34" charset="0"/>
              </a:rPr>
              <a:t>K</a:t>
            </a:r>
            <a:endParaRPr lang="en-US" sz="1300" b="1">
              <a:solidFill>
                <a:srgbClr val="FF0033"/>
              </a:solidFill>
              <a:latin typeface="Arial" pitchFamily="34" charset="0"/>
            </a:endParaRPr>
          </a:p>
        </p:txBody>
      </p:sp>
      <p:sp>
        <p:nvSpPr>
          <p:cNvPr id="34839" name="Line 25"/>
          <p:cNvSpPr>
            <a:spLocks noChangeShapeType="1"/>
          </p:cNvSpPr>
          <p:nvPr/>
        </p:nvSpPr>
        <p:spPr bwMode="auto">
          <a:xfrm flipH="1" flipV="1">
            <a:off x="4854575" y="3960813"/>
            <a:ext cx="976313" cy="749300"/>
          </a:xfrm>
          <a:prstGeom prst="line">
            <a:avLst/>
          </a:prstGeom>
          <a:noFill/>
          <a:ln w="12700">
            <a:solidFill>
              <a:srgbClr val="FF0000"/>
            </a:solidFill>
            <a:prstDash val="sysDot"/>
            <a:round/>
            <a:headEnd type="none" w="sm" len="sm"/>
            <a:tailEnd type="stealth" w="med" len="med"/>
          </a:ln>
        </p:spPr>
        <p:txBody>
          <a:bodyPr wrap="none" anchor="ctr"/>
          <a:lstStyle/>
          <a:p>
            <a:endParaRPr lang="en-US"/>
          </a:p>
        </p:txBody>
      </p:sp>
      <p:sp>
        <p:nvSpPr>
          <p:cNvPr id="34840" name="Line 26"/>
          <p:cNvSpPr>
            <a:spLocks noChangeShapeType="1"/>
          </p:cNvSpPr>
          <p:nvPr/>
        </p:nvSpPr>
        <p:spPr bwMode="auto">
          <a:xfrm flipH="1" flipV="1">
            <a:off x="4508500" y="4013200"/>
            <a:ext cx="793750" cy="546100"/>
          </a:xfrm>
          <a:prstGeom prst="line">
            <a:avLst/>
          </a:prstGeom>
          <a:noFill/>
          <a:ln w="12700">
            <a:solidFill>
              <a:srgbClr val="FF0000"/>
            </a:solidFill>
            <a:prstDash val="sysDot"/>
            <a:round/>
            <a:headEnd type="none" w="sm" len="sm"/>
            <a:tailEnd type="stealth" w="med" len="med"/>
          </a:ln>
        </p:spPr>
        <p:txBody>
          <a:bodyPr wrap="none" anchor="ctr"/>
          <a:lstStyle/>
          <a:p>
            <a:endParaRPr lang="en-US"/>
          </a:p>
        </p:txBody>
      </p:sp>
      <p:sp>
        <p:nvSpPr>
          <p:cNvPr id="34841" name="Rectangle 27"/>
          <p:cNvSpPr>
            <a:spLocks noChangeArrowheads="1"/>
          </p:cNvSpPr>
          <p:nvPr/>
        </p:nvSpPr>
        <p:spPr bwMode="auto">
          <a:xfrm>
            <a:off x="6019800" y="4849813"/>
            <a:ext cx="119063" cy="198437"/>
          </a:xfrm>
          <a:prstGeom prst="rect">
            <a:avLst/>
          </a:prstGeom>
          <a:noFill/>
          <a:ln w="9525">
            <a:noFill/>
            <a:miter lim="800000"/>
            <a:headEnd/>
            <a:tailEnd/>
          </a:ln>
        </p:spPr>
        <p:txBody>
          <a:bodyPr wrap="none" lIns="0" tIns="0" rIns="0" bIns="0">
            <a:spAutoFit/>
          </a:bodyPr>
          <a:lstStyle/>
          <a:p>
            <a:pPr defTabSz="1106488"/>
            <a:r>
              <a:rPr lang="en-US" sz="1300" b="1">
                <a:solidFill>
                  <a:srgbClr val="FF0000"/>
                </a:solidFill>
                <a:latin typeface="Arial" pitchFamily="34" charset="0"/>
              </a:rPr>
              <a:t>K</a:t>
            </a:r>
          </a:p>
        </p:txBody>
      </p:sp>
      <p:sp>
        <p:nvSpPr>
          <p:cNvPr id="34842" name="Rectangle 28"/>
          <p:cNvSpPr>
            <a:spLocks noChangeArrowheads="1"/>
          </p:cNvSpPr>
          <p:nvPr/>
        </p:nvSpPr>
        <p:spPr bwMode="auto">
          <a:xfrm>
            <a:off x="683568" y="4869160"/>
            <a:ext cx="2434530" cy="200055"/>
          </a:xfrm>
          <a:prstGeom prst="rect">
            <a:avLst/>
          </a:prstGeom>
          <a:noFill/>
          <a:ln w="9525">
            <a:noFill/>
            <a:miter lim="800000"/>
            <a:headEnd/>
            <a:tailEnd/>
          </a:ln>
        </p:spPr>
        <p:txBody>
          <a:bodyPr wrap="square" lIns="0" tIns="0" rIns="0" bIns="0">
            <a:spAutoFit/>
          </a:bodyPr>
          <a:lstStyle/>
          <a:p>
            <a:pPr defTabSz="1106488"/>
            <a:r>
              <a:rPr lang="en-US" sz="1300" b="1" dirty="0">
                <a:solidFill>
                  <a:srgbClr val="FF0000"/>
                </a:solidFill>
                <a:latin typeface="Arial" pitchFamily="34" charset="0"/>
              </a:rPr>
              <a:t>K = Knowledge Workers</a:t>
            </a:r>
            <a:endParaRPr lang="en-US" sz="1300" b="1" dirty="0">
              <a:solidFill>
                <a:srgbClr val="FF0033"/>
              </a:solidFill>
              <a:latin typeface="Arial" pitchFamily="34" charset="0"/>
            </a:endParaRPr>
          </a:p>
        </p:txBody>
      </p:sp>
      <p:sp>
        <p:nvSpPr>
          <p:cNvPr id="34843" name="Text Box 29"/>
          <p:cNvSpPr txBox="1">
            <a:spLocks noChangeArrowheads="1"/>
          </p:cNvSpPr>
          <p:nvPr/>
        </p:nvSpPr>
        <p:spPr bwMode="auto">
          <a:xfrm>
            <a:off x="1500188" y="2874963"/>
            <a:ext cx="947737" cy="365125"/>
          </a:xfrm>
          <a:prstGeom prst="rect">
            <a:avLst/>
          </a:prstGeom>
          <a:noFill/>
          <a:ln w="28575">
            <a:noFill/>
            <a:prstDash val="dash"/>
            <a:miter lim="800000"/>
            <a:headEnd/>
            <a:tailEnd/>
          </a:ln>
        </p:spPr>
        <p:txBody>
          <a:bodyPr wrap="none" lIns="0" tIns="0" rIns="0" bIns="0" anchor="ctr">
            <a:spAutoFit/>
          </a:bodyPr>
          <a:lstStyle/>
          <a:p>
            <a:pPr algn="ctr"/>
            <a:r>
              <a:rPr lang="en-US" b="1">
                <a:solidFill>
                  <a:srgbClr val="000000"/>
                </a:solidFill>
                <a:latin typeface="Arial" pitchFamily="34" charset="0"/>
              </a:rPr>
              <a:t>“Plan”</a:t>
            </a:r>
          </a:p>
        </p:txBody>
      </p:sp>
      <p:sp>
        <p:nvSpPr>
          <p:cNvPr id="34844" name="Text Box 30"/>
          <p:cNvSpPr txBox="1">
            <a:spLocks noChangeArrowheads="1"/>
          </p:cNvSpPr>
          <p:nvPr/>
        </p:nvSpPr>
        <p:spPr bwMode="auto">
          <a:xfrm>
            <a:off x="3962400" y="2874963"/>
            <a:ext cx="1065213" cy="365125"/>
          </a:xfrm>
          <a:prstGeom prst="rect">
            <a:avLst/>
          </a:prstGeom>
          <a:noFill/>
          <a:ln w="28575">
            <a:noFill/>
            <a:prstDash val="dash"/>
            <a:miter lim="800000"/>
            <a:headEnd/>
            <a:tailEnd/>
          </a:ln>
        </p:spPr>
        <p:txBody>
          <a:bodyPr wrap="none" lIns="0" tIns="0" rIns="0" bIns="0" anchor="ctr">
            <a:spAutoFit/>
          </a:bodyPr>
          <a:lstStyle/>
          <a:p>
            <a:pPr algn="ctr"/>
            <a:r>
              <a:rPr lang="en-US" b="1">
                <a:solidFill>
                  <a:srgbClr val="000000"/>
                </a:solidFill>
                <a:latin typeface="Arial" pitchFamily="34" charset="0"/>
              </a:rPr>
              <a:t>“Build”</a:t>
            </a:r>
          </a:p>
        </p:txBody>
      </p:sp>
      <p:sp>
        <p:nvSpPr>
          <p:cNvPr id="34845" name="Text Box 31"/>
          <p:cNvSpPr txBox="1">
            <a:spLocks noChangeArrowheads="1"/>
          </p:cNvSpPr>
          <p:nvPr/>
        </p:nvSpPr>
        <p:spPr bwMode="auto">
          <a:xfrm>
            <a:off x="304800" y="1512888"/>
            <a:ext cx="2349500" cy="847725"/>
          </a:xfrm>
          <a:prstGeom prst="rect">
            <a:avLst/>
          </a:prstGeom>
          <a:solidFill>
            <a:srgbClr val="FFFF00"/>
          </a:solidFill>
          <a:ln w="12700">
            <a:solidFill>
              <a:schemeClr val="tx1"/>
            </a:solidFill>
            <a:miter lim="800000"/>
            <a:headEnd/>
            <a:tailEnd/>
          </a:ln>
        </p:spPr>
        <p:txBody>
          <a:bodyPr lIns="0" tIns="0" rIns="0" bIns="0" anchor="ctr">
            <a:spAutoFit/>
          </a:bodyPr>
          <a:lstStyle/>
          <a:p>
            <a:pPr algn="ctr">
              <a:lnSpc>
                <a:spcPct val="95000"/>
              </a:lnSpc>
              <a:spcBef>
                <a:spcPct val="10000"/>
              </a:spcBef>
            </a:pPr>
            <a:r>
              <a:rPr lang="en-US" sz="1800" b="1">
                <a:solidFill>
                  <a:srgbClr val="000000"/>
                </a:solidFill>
                <a:latin typeface="Arial" pitchFamily="34" charset="0"/>
              </a:rPr>
              <a:t>“Do the right thing”</a:t>
            </a:r>
          </a:p>
          <a:p>
            <a:pPr algn="ctr">
              <a:lnSpc>
                <a:spcPct val="95000"/>
              </a:lnSpc>
              <a:spcBef>
                <a:spcPct val="10000"/>
              </a:spcBef>
            </a:pPr>
            <a:r>
              <a:rPr lang="en-US" sz="1800" b="1">
                <a:solidFill>
                  <a:srgbClr val="000000"/>
                </a:solidFill>
                <a:latin typeface="Arial" pitchFamily="34" charset="0"/>
              </a:rPr>
              <a:t>Strategic Vision - </a:t>
            </a:r>
          </a:p>
          <a:p>
            <a:pPr algn="ctr">
              <a:lnSpc>
                <a:spcPct val="95000"/>
              </a:lnSpc>
              <a:spcBef>
                <a:spcPct val="10000"/>
              </a:spcBef>
            </a:pPr>
            <a:r>
              <a:rPr lang="en-US" sz="1800" b="1">
                <a:solidFill>
                  <a:srgbClr val="000000"/>
                </a:solidFill>
                <a:latin typeface="Arial" pitchFamily="34" charset="0"/>
              </a:rPr>
              <a:t>Effectiveness</a:t>
            </a:r>
          </a:p>
        </p:txBody>
      </p:sp>
      <p:sp>
        <p:nvSpPr>
          <p:cNvPr id="34846" name="Text Box 32"/>
          <p:cNvSpPr txBox="1">
            <a:spLocks noChangeArrowheads="1"/>
          </p:cNvSpPr>
          <p:nvPr/>
        </p:nvSpPr>
        <p:spPr bwMode="auto">
          <a:xfrm>
            <a:off x="5250829" y="1556792"/>
            <a:ext cx="2849563" cy="847725"/>
          </a:xfrm>
          <a:prstGeom prst="rect">
            <a:avLst/>
          </a:prstGeom>
          <a:solidFill>
            <a:srgbClr val="FFFF00"/>
          </a:solidFill>
          <a:ln w="12700">
            <a:solidFill>
              <a:schemeClr val="tx1"/>
            </a:solidFill>
            <a:miter lim="800000"/>
            <a:headEnd/>
            <a:tailEnd/>
          </a:ln>
        </p:spPr>
        <p:txBody>
          <a:bodyPr lIns="0" tIns="0" rIns="0" bIns="0" anchor="ctr">
            <a:spAutoFit/>
          </a:bodyPr>
          <a:lstStyle/>
          <a:p>
            <a:pPr algn="ctr">
              <a:lnSpc>
                <a:spcPct val="95000"/>
              </a:lnSpc>
              <a:spcBef>
                <a:spcPct val="10000"/>
              </a:spcBef>
            </a:pPr>
            <a:r>
              <a:rPr lang="en-US" sz="1800" b="1" dirty="0">
                <a:latin typeface="Arial" pitchFamily="34" charset="0"/>
              </a:rPr>
              <a:t>“</a:t>
            </a:r>
            <a:r>
              <a:rPr lang="en-US" sz="1800" b="1" dirty="0">
                <a:solidFill>
                  <a:srgbClr val="000000"/>
                </a:solidFill>
                <a:latin typeface="Arial" pitchFamily="34" charset="0"/>
              </a:rPr>
              <a:t>Do it right”</a:t>
            </a:r>
          </a:p>
          <a:p>
            <a:pPr algn="ctr">
              <a:lnSpc>
                <a:spcPct val="95000"/>
              </a:lnSpc>
              <a:spcBef>
                <a:spcPct val="10000"/>
              </a:spcBef>
            </a:pPr>
            <a:r>
              <a:rPr lang="en-US" sz="1800" b="1" dirty="0">
                <a:solidFill>
                  <a:srgbClr val="000000"/>
                </a:solidFill>
                <a:latin typeface="Arial" pitchFamily="34" charset="0"/>
              </a:rPr>
              <a:t>Assets of the Company - </a:t>
            </a:r>
          </a:p>
          <a:p>
            <a:pPr algn="ctr">
              <a:lnSpc>
                <a:spcPct val="95000"/>
              </a:lnSpc>
              <a:spcBef>
                <a:spcPct val="10000"/>
              </a:spcBef>
            </a:pPr>
            <a:r>
              <a:rPr lang="en-US" sz="1800" b="1" dirty="0">
                <a:solidFill>
                  <a:srgbClr val="000000"/>
                </a:solidFill>
                <a:latin typeface="Arial" pitchFamily="34" charset="0"/>
              </a:rPr>
              <a:t>Efficiency</a:t>
            </a:r>
          </a:p>
        </p:txBody>
      </p:sp>
      <p:grpSp>
        <p:nvGrpSpPr>
          <p:cNvPr id="3" name="Group 33"/>
          <p:cNvGrpSpPr>
            <a:grpSpLocks/>
          </p:cNvGrpSpPr>
          <p:nvPr/>
        </p:nvGrpSpPr>
        <p:grpSpPr bwMode="auto">
          <a:xfrm>
            <a:off x="3033713" y="5251450"/>
            <a:ext cx="3249612" cy="1201738"/>
            <a:chOff x="2112" y="3130"/>
            <a:chExt cx="2160" cy="835"/>
          </a:xfrm>
        </p:grpSpPr>
        <p:sp>
          <p:nvSpPr>
            <p:cNvPr id="34858" name="Text Box 34"/>
            <p:cNvSpPr txBox="1">
              <a:spLocks noChangeArrowheads="1"/>
            </p:cNvSpPr>
            <p:nvPr/>
          </p:nvSpPr>
          <p:spPr bwMode="auto">
            <a:xfrm>
              <a:off x="2761" y="3130"/>
              <a:ext cx="751" cy="212"/>
            </a:xfrm>
            <a:prstGeom prst="rect">
              <a:avLst/>
            </a:prstGeom>
            <a:noFill/>
            <a:ln w="28575">
              <a:noFill/>
              <a:prstDash val="dash"/>
              <a:miter lim="800000"/>
              <a:headEnd/>
              <a:tailEnd/>
            </a:ln>
          </p:spPr>
          <p:txBody>
            <a:bodyPr wrap="none" lIns="0" tIns="0" rIns="0" bIns="0" anchor="ctr">
              <a:spAutoFit/>
            </a:bodyPr>
            <a:lstStyle/>
            <a:p>
              <a:pPr algn="ctr"/>
              <a:r>
                <a:rPr lang="en-US" sz="2000" b="1">
                  <a:solidFill>
                    <a:srgbClr val="000000"/>
                  </a:solidFill>
                  <a:latin typeface="Arial" pitchFamily="34" charset="0"/>
                </a:rPr>
                <a:t>Business</a:t>
              </a:r>
            </a:p>
          </p:txBody>
        </p:sp>
        <p:sp>
          <p:nvSpPr>
            <p:cNvPr id="34859" name="AutoShape 35"/>
            <p:cNvSpPr>
              <a:spLocks noChangeArrowheads="1"/>
            </p:cNvSpPr>
            <p:nvPr/>
          </p:nvSpPr>
          <p:spPr bwMode="auto">
            <a:xfrm>
              <a:off x="2112" y="3264"/>
              <a:ext cx="2160" cy="480"/>
            </a:xfrm>
            <a:prstGeom prst="leftArrow">
              <a:avLst>
                <a:gd name="adj1" fmla="val 50000"/>
                <a:gd name="adj2" fmla="val 112500"/>
              </a:avLst>
            </a:prstGeom>
            <a:solidFill>
              <a:srgbClr val="0000FF"/>
            </a:solidFill>
            <a:ln w="28575">
              <a:solidFill>
                <a:srgbClr val="000000"/>
              </a:solidFill>
              <a:miter lim="800000"/>
              <a:headEnd/>
              <a:tailEnd/>
            </a:ln>
          </p:spPr>
          <p:txBody>
            <a:bodyPr wrap="none" lIns="0" tIns="0" rIns="0" bIns="0" anchor="ctr"/>
            <a:lstStyle/>
            <a:p>
              <a:pPr algn="ctr"/>
              <a:r>
                <a:rPr lang="en-US" sz="2000" b="1">
                  <a:solidFill>
                    <a:schemeClr val="bg1"/>
                  </a:solidFill>
                  <a:latin typeface="Arial" pitchFamily="34" charset="0"/>
                </a:rPr>
                <a:t>Enable Change</a:t>
              </a:r>
            </a:p>
          </p:txBody>
        </p:sp>
        <p:sp>
          <p:nvSpPr>
            <p:cNvPr id="34860" name="Text Box 36"/>
            <p:cNvSpPr txBox="1">
              <a:spLocks noChangeArrowheads="1"/>
            </p:cNvSpPr>
            <p:nvPr/>
          </p:nvSpPr>
          <p:spPr bwMode="auto">
            <a:xfrm>
              <a:off x="2247" y="3753"/>
              <a:ext cx="1923" cy="212"/>
            </a:xfrm>
            <a:prstGeom prst="rect">
              <a:avLst/>
            </a:prstGeom>
            <a:noFill/>
            <a:ln w="28575">
              <a:noFill/>
              <a:prstDash val="dash"/>
              <a:miter lim="800000"/>
              <a:headEnd/>
              <a:tailEnd/>
            </a:ln>
          </p:spPr>
          <p:txBody>
            <a:bodyPr wrap="none" lIns="0" tIns="0" rIns="0" bIns="0" anchor="ctr">
              <a:spAutoFit/>
            </a:bodyPr>
            <a:lstStyle/>
            <a:p>
              <a:pPr algn="ctr"/>
              <a:r>
                <a:rPr lang="en-US" sz="2000" b="1">
                  <a:latin typeface="Arial" pitchFamily="34" charset="0"/>
                </a:rPr>
                <a:t>Information Technology</a:t>
              </a:r>
              <a:endParaRPr lang="en-US" sz="2000">
                <a:latin typeface="Arial" pitchFamily="34" charset="0"/>
              </a:endParaRPr>
            </a:p>
          </p:txBody>
        </p:sp>
      </p:grpSp>
      <p:sp>
        <p:nvSpPr>
          <p:cNvPr id="34848" name="Text Box 37"/>
          <p:cNvSpPr txBox="1">
            <a:spLocks noChangeArrowheads="1"/>
          </p:cNvSpPr>
          <p:nvPr/>
        </p:nvSpPr>
        <p:spPr bwMode="auto">
          <a:xfrm>
            <a:off x="6715125" y="3206750"/>
            <a:ext cx="896938" cy="365125"/>
          </a:xfrm>
          <a:prstGeom prst="rect">
            <a:avLst/>
          </a:prstGeom>
          <a:noFill/>
          <a:ln w="28575">
            <a:noFill/>
            <a:prstDash val="dash"/>
            <a:miter lim="800000"/>
            <a:headEnd/>
            <a:tailEnd/>
          </a:ln>
        </p:spPr>
        <p:txBody>
          <a:bodyPr wrap="none" lIns="0" tIns="0" rIns="0" bIns="0" anchor="ctr">
            <a:spAutoFit/>
          </a:bodyPr>
          <a:lstStyle/>
          <a:p>
            <a:pPr algn="ctr"/>
            <a:r>
              <a:rPr lang="en-US" b="1">
                <a:solidFill>
                  <a:srgbClr val="000000"/>
                </a:solidFill>
                <a:latin typeface="Arial" pitchFamily="34" charset="0"/>
              </a:rPr>
              <a:t>“Run”</a:t>
            </a:r>
            <a:endParaRPr lang="en-US" sz="1600" b="1">
              <a:solidFill>
                <a:srgbClr val="000000"/>
              </a:solidFill>
              <a:latin typeface="Arial" pitchFamily="34" charset="0"/>
            </a:endParaRPr>
          </a:p>
        </p:txBody>
      </p:sp>
      <p:sp>
        <p:nvSpPr>
          <p:cNvPr id="34849" name="Line 38"/>
          <p:cNvSpPr>
            <a:spLocks noChangeShapeType="1"/>
          </p:cNvSpPr>
          <p:nvPr/>
        </p:nvSpPr>
        <p:spPr bwMode="auto">
          <a:xfrm flipH="1" flipV="1">
            <a:off x="3178175" y="5099050"/>
            <a:ext cx="2744788" cy="0"/>
          </a:xfrm>
          <a:prstGeom prst="line">
            <a:avLst/>
          </a:prstGeom>
          <a:noFill/>
          <a:ln w="12700">
            <a:solidFill>
              <a:srgbClr val="FF0000"/>
            </a:solidFill>
            <a:prstDash val="sysDot"/>
            <a:round/>
            <a:headEnd type="none" w="sm" len="sm"/>
            <a:tailEnd type="stealth" w="med" len="med"/>
          </a:ln>
        </p:spPr>
        <p:txBody>
          <a:bodyPr wrap="none" anchor="ctr"/>
          <a:lstStyle/>
          <a:p>
            <a:endParaRPr lang="en-US"/>
          </a:p>
        </p:txBody>
      </p:sp>
      <p:sp>
        <p:nvSpPr>
          <p:cNvPr id="34850" name="Rectangle 39"/>
          <p:cNvSpPr>
            <a:spLocks noChangeArrowheads="1"/>
          </p:cNvSpPr>
          <p:nvPr/>
        </p:nvSpPr>
        <p:spPr bwMode="auto">
          <a:xfrm>
            <a:off x="5922963" y="4960938"/>
            <a:ext cx="303212" cy="290512"/>
          </a:xfrm>
          <a:prstGeom prst="rect">
            <a:avLst/>
          </a:prstGeom>
          <a:noFill/>
          <a:ln w="9525">
            <a:noFill/>
            <a:miter lim="800000"/>
            <a:headEnd/>
            <a:tailEnd/>
          </a:ln>
        </p:spPr>
        <p:txBody>
          <a:bodyPr wrap="none">
            <a:spAutoFit/>
          </a:bodyPr>
          <a:lstStyle/>
          <a:p>
            <a:r>
              <a:rPr lang="en-US" sz="1300" b="1">
                <a:solidFill>
                  <a:srgbClr val="FF0000"/>
                </a:solidFill>
                <a:latin typeface="Arial" pitchFamily="34" charset="0"/>
              </a:rPr>
              <a:t>K</a:t>
            </a:r>
            <a:endParaRPr lang="en-US" sz="1300" b="1">
              <a:solidFill>
                <a:srgbClr val="FF0033"/>
              </a:solidFill>
              <a:latin typeface="Arial" pitchFamily="34" charset="0"/>
            </a:endParaRPr>
          </a:p>
        </p:txBody>
      </p:sp>
      <p:sp>
        <p:nvSpPr>
          <p:cNvPr id="34851" name="Text Box 40"/>
          <p:cNvSpPr txBox="1">
            <a:spLocks noChangeArrowheads="1"/>
          </p:cNvSpPr>
          <p:nvPr/>
        </p:nvSpPr>
        <p:spPr bwMode="auto">
          <a:xfrm>
            <a:off x="1319213" y="2347913"/>
            <a:ext cx="1314450" cy="538162"/>
          </a:xfrm>
          <a:prstGeom prst="rect">
            <a:avLst/>
          </a:prstGeom>
          <a:noFill/>
          <a:ln w="9525">
            <a:noFill/>
            <a:miter lim="800000"/>
            <a:headEnd/>
            <a:tailEnd/>
          </a:ln>
        </p:spPr>
        <p:txBody>
          <a:bodyPr wrap="none" anchor="ctr">
            <a:spAutoFit/>
          </a:bodyPr>
          <a:lstStyle/>
          <a:p>
            <a:pPr algn="ctr">
              <a:spcBef>
                <a:spcPct val="10000"/>
              </a:spcBef>
            </a:pPr>
            <a:r>
              <a:rPr lang="en-US" sz="1400" b="1">
                <a:solidFill>
                  <a:srgbClr val="000000"/>
                </a:solidFill>
                <a:latin typeface="Arial" pitchFamily="34" charset="0"/>
              </a:rPr>
              <a:t>IT Consulting</a:t>
            </a:r>
          </a:p>
          <a:p>
            <a:pPr algn="ctr">
              <a:spcBef>
                <a:spcPct val="10000"/>
              </a:spcBef>
            </a:pPr>
            <a:r>
              <a:rPr lang="en-US" sz="1400" b="1">
                <a:solidFill>
                  <a:srgbClr val="000000"/>
                </a:solidFill>
                <a:latin typeface="Arial" pitchFamily="34" charset="0"/>
              </a:rPr>
              <a:t>Services</a:t>
            </a:r>
          </a:p>
        </p:txBody>
      </p:sp>
      <p:sp>
        <p:nvSpPr>
          <p:cNvPr id="34852" name="Text Box 41"/>
          <p:cNvSpPr txBox="1">
            <a:spLocks noChangeArrowheads="1"/>
          </p:cNvSpPr>
          <p:nvPr/>
        </p:nvSpPr>
        <p:spPr bwMode="auto">
          <a:xfrm>
            <a:off x="3257550" y="2347913"/>
            <a:ext cx="2417763" cy="538162"/>
          </a:xfrm>
          <a:prstGeom prst="rect">
            <a:avLst/>
          </a:prstGeom>
          <a:noFill/>
          <a:ln w="9525">
            <a:noFill/>
            <a:miter lim="800000"/>
            <a:headEnd/>
            <a:tailEnd/>
          </a:ln>
        </p:spPr>
        <p:txBody>
          <a:bodyPr wrap="none" anchor="ctr">
            <a:spAutoFit/>
          </a:bodyPr>
          <a:lstStyle/>
          <a:p>
            <a:pPr algn="ctr">
              <a:spcBef>
                <a:spcPct val="10000"/>
              </a:spcBef>
            </a:pPr>
            <a:r>
              <a:rPr lang="en-US" sz="1400" b="1">
                <a:solidFill>
                  <a:srgbClr val="000000"/>
                </a:solidFill>
                <a:latin typeface="Arial" pitchFamily="34" charset="0"/>
              </a:rPr>
              <a:t>Construction Management</a:t>
            </a:r>
          </a:p>
          <a:p>
            <a:pPr algn="ctr">
              <a:spcBef>
                <a:spcPct val="10000"/>
              </a:spcBef>
            </a:pPr>
            <a:r>
              <a:rPr lang="en-US" sz="1400" b="1">
                <a:solidFill>
                  <a:srgbClr val="000000"/>
                </a:solidFill>
                <a:latin typeface="Arial" pitchFamily="34" charset="0"/>
              </a:rPr>
              <a:t>Services</a:t>
            </a:r>
          </a:p>
        </p:txBody>
      </p:sp>
      <p:sp>
        <p:nvSpPr>
          <p:cNvPr id="34853" name="Text Box 42"/>
          <p:cNvSpPr txBox="1">
            <a:spLocks noChangeArrowheads="1"/>
          </p:cNvSpPr>
          <p:nvPr/>
        </p:nvSpPr>
        <p:spPr bwMode="auto">
          <a:xfrm>
            <a:off x="6132513" y="2320925"/>
            <a:ext cx="1927225" cy="771525"/>
          </a:xfrm>
          <a:prstGeom prst="rect">
            <a:avLst/>
          </a:prstGeom>
          <a:noFill/>
          <a:ln w="9525">
            <a:noFill/>
            <a:miter lim="800000"/>
            <a:headEnd/>
            <a:tailEnd/>
          </a:ln>
        </p:spPr>
        <p:txBody>
          <a:bodyPr wrap="none" anchor="ctr">
            <a:spAutoFit/>
          </a:bodyPr>
          <a:lstStyle/>
          <a:p>
            <a:pPr algn="ctr">
              <a:spcBef>
                <a:spcPct val="10000"/>
              </a:spcBef>
            </a:pPr>
            <a:r>
              <a:rPr lang="en-US" sz="1400" b="1">
                <a:solidFill>
                  <a:srgbClr val="000000"/>
                </a:solidFill>
                <a:latin typeface="Arial" pitchFamily="34" charset="0"/>
              </a:rPr>
              <a:t>Application Services</a:t>
            </a:r>
          </a:p>
          <a:p>
            <a:pPr algn="ctr">
              <a:spcBef>
                <a:spcPct val="10000"/>
              </a:spcBef>
            </a:pPr>
            <a:r>
              <a:rPr lang="en-US" sz="1400" b="1">
                <a:solidFill>
                  <a:srgbClr val="000000"/>
                </a:solidFill>
                <a:latin typeface="Arial" pitchFamily="34" charset="0"/>
              </a:rPr>
              <a:t>Tracer</a:t>
            </a:r>
          </a:p>
          <a:p>
            <a:pPr algn="ctr">
              <a:spcBef>
                <a:spcPct val="10000"/>
              </a:spcBef>
            </a:pPr>
            <a:r>
              <a:rPr lang="en-US" sz="1400" b="1">
                <a:solidFill>
                  <a:srgbClr val="000000"/>
                </a:solidFill>
                <a:latin typeface="Arial" pitchFamily="34" charset="0"/>
              </a:rPr>
              <a:t>Desktop Services</a:t>
            </a:r>
          </a:p>
        </p:txBody>
      </p:sp>
      <p:sp>
        <p:nvSpPr>
          <p:cNvPr id="34855" name="Rectangle 44"/>
          <p:cNvSpPr>
            <a:spLocks noChangeArrowheads="1"/>
          </p:cNvSpPr>
          <p:nvPr/>
        </p:nvSpPr>
        <p:spPr bwMode="auto">
          <a:xfrm>
            <a:off x="6535738" y="5486400"/>
            <a:ext cx="1492646" cy="738664"/>
          </a:xfrm>
          <a:prstGeom prst="rect">
            <a:avLst/>
          </a:prstGeom>
          <a:noFill/>
          <a:ln w="38100">
            <a:noFill/>
            <a:miter lim="800000"/>
            <a:headEnd/>
            <a:tailEnd/>
          </a:ln>
        </p:spPr>
        <p:txBody>
          <a:bodyPr wrap="square" lIns="0" tIns="0" rIns="0" bIns="0">
            <a:spAutoFit/>
          </a:bodyPr>
          <a:lstStyle/>
          <a:p>
            <a:pPr defTabSz="1106488"/>
            <a:r>
              <a:rPr lang="en-US" sz="1600" b="1" dirty="0">
                <a:latin typeface="Arial" pitchFamily="34" charset="0"/>
              </a:rPr>
              <a:t>Increase levels of productivity – Run/Build</a:t>
            </a:r>
          </a:p>
        </p:txBody>
      </p:sp>
      <p:sp>
        <p:nvSpPr>
          <p:cNvPr id="34857" name="Text Box 46"/>
          <p:cNvSpPr txBox="1">
            <a:spLocks noChangeArrowheads="1"/>
          </p:cNvSpPr>
          <p:nvPr/>
        </p:nvSpPr>
        <p:spPr bwMode="auto">
          <a:xfrm>
            <a:off x="152400" y="5257800"/>
            <a:ext cx="2844800" cy="1093788"/>
          </a:xfrm>
          <a:prstGeom prst="rect">
            <a:avLst/>
          </a:prstGeom>
          <a:noFill/>
          <a:ln w="9525">
            <a:noFill/>
            <a:miter lim="800000"/>
            <a:headEnd/>
            <a:tailEnd/>
          </a:ln>
        </p:spPr>
        <p:txBody>
          <a:bodyPr>
            <a:spAutoFit/>
          </a:bodyPr>
          <a:lstStyle/>
          <a:p>
            <a:pPr>
              <a:spcAft>
                <a:spcPct val="10000"/>
              </a:spcAft>
            </a:pPr>
            <a:r>
              <a:rPr lang="en-US" sz="1600" b="1">
                <a:latin typeface="Arial" pitchFamily="34" charset="0"/>
              </a:rPr>
              <a:t>Migrate the IT investment $</a:t>
            </a:r>
          </a:p>
          <a:p>
            <a:pPr>
              <a:spcAft>
                <a:spcPct val="10000"/>
              </a:spcAft>
            </a:pPr>
            <a:r>
              <a:rPr lang="en-US" sz="1600" b="1">
                <a:latin typeface="Arial" pitchFamily="34" charset="0"/>
              </a:rPr>
              <a:t>and/or resources to the high pay-off areas to the business.</a:t>
            </a:r>
          </a:p>
        </p:txBody>
      </p:sp>
      <p:sp>
        <p:nvSpPr>
          <p:cNvPr id="4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50" name="Rectangle 2"/>
          <p:cNvSpPr>
            <a:spLocks noGrp="1" noChangeArrowheads="1"/>
          </p:cNvSpPr>
          <p:nvPr>
            <p:ph type="title"/>
          </p:nvPr>
        </p:nvSpPr>
        <p:spPr>
          <a:xfrm>
            <a:off x="457200" y="320040"/>
            <a:ext cx="7239000" cy="1143000"/>
          </a:xfrm>
        </p:spPr>
        <p:txBody>
          <a:bodyPr>
            <a:normAutofit fontScale="90000"/>
          </a:bodyPr>
          <a:lstStyle/>
          <a:p>
            <a:pPr algn="ctr"/>
            <a:r>
              <a:rPr lang="en-US" sz="3600" dirty="0" smtClean="0"/>
              <a:t>Managing IT as a Business</a:t>
            </a:r>
            <a:br>
              <a:rPr lang="en-US" sz="3600" dirty="0" smtClean="0"/>
            </a:br>
            <a:r>
              <a:rPr lang="en-US" sz="2700" dirty="0" smtClean="0"/>
              <a:t>The Importance of IT / Business Alignment</a:t>
            </a:r>
            <a:endParaRPr lang="en-US" sz="3600" dirty="0" smtClean="0"/>
          </a:p>
        </p:txBody>
      </p:sp>
      <p:sp>
        <p:nvSpPr>
          <p:cNvPr id="51" name="TextBox 50"/>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ctr" eaLnBrk="1" hangingPunct="1"/>
            <a:r>
              <a:rPr lang="en-US" dirty="0" smtClean="0"/>
              <a:t>IT Asset Maturity Model</a:t>
            </a:r>
            <a:endParaRPr lang="en-AU" dirty="0" smtClean="0"/>
          </a:p>
        </p:txBody>
      </p:sp>
      <p:sp>
        <p:nvSpPr>
          <p:cNvPr id="15363" name="AutoShape 3"/>
          <p:cNvSpPr>
            <a:spLocks noChangeArrowheads="1"/>
          </p:cNvSpPr>
          <p:nvPr/>
        </p:nvSpPr>
        <p:spPr bwMode="auto">
          <a:xfrm>
            <a:off x="618649" y="4919590"/>
            <a:ext cx="1233011" cy="582809"/>
          </a:xfrm>
          <a:custGeom>
            <a:avLst/>
            <a:gdLst>
              <a:gd name="T0" fmla="*/ 1027509 w 21600"/>
              <a:gd name="T1" fmla="*/ 0 h 21600"/>
              <a:gd name="T2" fmla="*/ 0 w 21600"/>
              <a:gd name="T3" fmla="*/ 323850 h 21600"/>
              <a:gd name="T4" fmla="*/ 1027509 w 21600"/>
              <a:gd name="T5" fmla="*/ 647700 h 21600"/>
              <a:gd name="T6" fmla="*/ 1370012 w 21600"/>
              <a:gd name="T7" fmla="*/ 32385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lIns="82287" tIns="41143" rIns="82287" bIns="41143" anchor="ctr"/>
          <a:lstStyle/>
          <a:p>
            <a:endParaRPr lang="en-US"/>
          </a:p>
        </p:txBody>
      </p:sp>
      <p:sp>
        <p:nvSpPr>
          <p:cNvPr id="15364" name="AutoShape 4"/>
          <p:cNvSpPr>
            <a:spLocks noChangeArrowheads="1"/>
          </p:cNvSpPr>
          <p:nvPr/>
        </p:nvSpPr>
        <p:spPr bwMode="auto">
          <a:xfrm>
            <a:off x="1785938" y="4141083"/>
            <a:ext cx="1231583" cy="582809"/>
          </a:xfrm>
          <a:custGeom>
            <a:avLst/>
            <a:gdLst>
              <a:gd name="T0" fmla="*/ 1026319 w 21600"/>
              <a:gd name="T1" fmla="*/ 0 h 21600"/>
              <a:gd name="T2" fmla="*/ 0 w 21600"/>
              <a:gd name="T3" fmla="*/ 323850 h 21600"/>
              <a:gd name="T4" fmla="*/ 1026319 w 21600"/>
              <a:gd name="T5" fmla="*/ 647700 h 21600"/>
              <a:gd name="T6" fmla="*/ 1368425 w 21600"/>
              <a:gd name="T7" fmla="*/ 32385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headEnd/>
            <a:tailEnd/>
          </a:ln>
        </p:spPr>
        <p:txBody>
          <a:bodyPr wrap="none" lIns="82287" tIns="41143" rIns="82287" bIns="41143" anchor="ctr"/>
          <a:lstStyle/>
          <a:p>
            <a:endParaRPr lang="en-US"/>
          </a:p>
        </p:txBody>
      </p:sp>
      <p:sp>
        <p:nvSpPr>
          <p:cNvPr id="15365" name="AutoShape 5"/>
          <p:cNvSpPr>
            <a:spLocks noChangeArrowheads="1"/>
          </p:cNvSpPr>
          <p:nvPr/>
        </p:nvSpPr>
        <p:spPr bwMode="auto">
          <a:xfrm>
            <a:off x="3016092" y="3558275"/>
            <a:ext cx="1231583" cy="582809"/>
          </a:xfrm>
          <a:custGeom>
            <a:avLst/>
            <a:gdLst>
              <a:gd name="T0" fmla="*/ 1026319 w 21600"/>
              <a:gd name="T1" fmla="*/ 0 h 21600"/>
              <a:gd name="T2" fmla="*/ 0 w 21600"/>
              <a:gd name="T3" fmla="*/ 323850 h 21600"/>
              <a:gd name="T4" fmla="*/ 1026319 w 21600"/>
              <a:gd name="T5" fmla="*/ 647700 h 21600"/>
              <a:gd name="T6" fmla="*/ 1368425 w 21600"/>
              <a:gd name="T7" fmla="*/ 32385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lIns="82287" tIns="41143" rIns="82287" bIns="41143" anchor="ctr"/>
          <a:lstStyle/>
          <a:p>
            <a:endParaRPr lang="en-US"/>
          </a:p>
        </p:txBody>
      </p:sp>
      <p:sp>
        <p:nvSpPr>
          <p:cNvPr id="15366" name="AutoShape 6"/>
          <p:cNvSpPr>
            <a:spLocks noChangeArrowheads="1"/>
          </p:cNvSpPr>
          <p:nvPr/>
        </p:nvSpPr>
        <p:spPr bwMode="auto">
          <a:xfrm>
            <a:off x="4313397" y="2845477"/>
            <a:ext cx="1231583" cy="584237"/>
          </a:xfrm>
          <a:custGeom>
            <a:avLst/>
            <a:gdLst>
              <a:gd name="T0" fmla="*/ 1026319 w 21600"/>
              <a:gd name="T1" fmla="*/ 0 h 21600"/>
              <a:gd name="T2" fmla="*/ 0 w 21600"/>
              <a:gd name="T3" fmla="*/ 324644 h 21600"/>
              <a:gd name="T4" fmla="*/ 1026319 w 21600"/>
              <a:gd name="T5" fmla="*/ 649288 h 21600"/>
              <a:gd name="T6" fmla="*/ 1368425 w 21600"/>
              <a:gd name="T7" fmla="*/ 32464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CC66"/>
          </a:solidFill>
          <a:ln w="9525">
            <a:solidFill>
              <a:schemeClr val="tx1"/>
            </a:solidFill>
            <a:miter lim="800000"/>
            <a:headEnd/>
            <a:tailEnd/>
          </a:ln>
        </p:spPr>
        <p:txBody>
          <a:bodyPr wrap="none" lIns="82287" tIns="41143" rIns="82287" bIns="41143" anchor="ctr"/>
          <a:lstStyle/>
          <a:p>
            <a:endParaRPr lang="en-US"/>
          </a:p>
        </p:txBody>
      </p:sp>
      <p:sp>
        <p:nvSpPr>
          <p:cNvPr id="15367" name="AutoShape 7"/>
          <p:cNvSpPr>
            <a:spLocks noChangeArrowheads="1"/>
          </p:cNvSpPr>
          <p:nvPr/>
        </p:nvSpPr>
        <p:spPr bwMode="auto">
          <a:xfrm>
            <a:off x="5543550" y="2068399"/>
            <a:ext cx="1231583" cy="582809"/>
          </a:xfrm>
          <a:custGeom>
            <a:avLst/>
            <a:gdLst>
              <a:gd name="T0" fmla="*/ 1026319 w 21600"/>
              <a:gd name="T1" fmla="*/ 0 h 21600"/>
              <a:gd name="T2" fmla="*/ 0 w 21600"/>
              <a:gd name="T3" fmla="*/ 323850 h 21600"/>
              <a:gd name="T4" fmla="*/ 1026319 w 21600"/>
              <a:gd name="T5" fmla="*/ 647700 h 21600"/>
              <a:gd name="T6" fmla="*/ 1368425 w 21600"/>
              <a:gd name="T7" fmla="*/ 32385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9966"/>
          </a:solidFill>
          <a:ln w="9525">
            <a:solidFill>
              <a:schemeClr val="tx1"/>
            </a:solidFill>
            <a:miter lim="800000"/>
            <a:headEnd/>
            <a:tailEnd/>
          </a:ln>
        </p:spPr>
        <p:txBody>
          <a:bodyPr wrap="none" lIns="82287" tIns="41143" rIns="82287" bIns="41143" anchor="ctr"/>
          <a:lstStyle/>
          <a:p>
            <a:endParaRPr lang="en-US"/>
          </a:p>
        </p:txBody>
      </p:sp>
      <p:sp>
        <p:nvSpPr>
          <p:cNvPr id="89096" name="Text Box 8"/>
          <p:cNvSpPr txBox="1">
            <a:spLocks noChangeArrowheads="1"/>
          </p:cNvSpPr>
          <p:nvPr/>
        </p:nvSpPr>
        <p:spPr bwMode="auto">
          <a:xfrm>
            <a:off x="748665" y="5393836"/>
            <a:ext cx="854191" cy="319375"/>
          </a:xfrm>
          <a:prstGeom prst="rect">
            <a:avLst/>
          </a:prstGeom>
          <a:noFill/>
          <a:ln w="9525">
            <a:noFill/>
            <a:miter lim="800000"/>
            <a:headEnd/>
            <a:tailEnd/>
          </a:ln>
        </p:spPr>
        <p:txBody>
          <a:bodyPr wrap="none" lIns="41965" tIns="20983" rIns="41965" bIns="20983">
            <a:spAutoFit/>
          </a:bodyPr>
          <a:lstStyle/>
          <a:p>
            <a:pPr defTabSz="914298">
              <a:defRPr/>
            </a:pPr>
            <a:r>
              <a:rPr lang="en-AU" altLang="ja-JP" b="1" dirty="0">
                <a:solidFill>
                  <a:srgbClr val="000000"/>
                </a:solidFill>
                <a:latin typeface="Arial" charset="0"/>
                <a:ea typeface="MS Mincho" pitchFamily="49" charset="-128"/>
              </a:rPr>
              <a:t>Chaos </a:t>
            </a:r>
            <a:endParaRPr lang="en-AU" b="1" dirty="0">
              <a:latin typeface="Arial" charset="0"/>
            </a:endParaRPr>
          </a:p>
        </p:txBody>
      </p:sp>
      <p:sp>
        <p:nvSpPr>
          <p:cNvPr id="89097" name="Text Box 9"/>
          <p:cNvSpPr txBox="1">
            <a:spLocks noChangeArrowheads="1"/>
          </p:cNvSpPr>
          <p:nvPr/>
        </p:nvSpPr>
        <p:spPr bwMode="auto">
          <a:xfrm>
            <a:off x="1980248" y="4725321"/>
            <a:ext cx="1035844" cy="317116"/>
          </a:xfrm>
          <a:prstGeom prst="rect">
            <a:avLst/>
          </a:prstGeom>
          <a:noFill/>
          <a:ln w="9525">
            <a:noFill/>
            <a:miter lim="800000"/>
            <a:headEnd/>
            <a:tailEnd/>
          </a:ln>
        </p:spPr>
        <p:txBody>
          <a:bodyPr lIns="41965" tIns="20983" rIns="41965" bIns="20983">
            <a:spAutoFit/>
          </a:bodyPr>
          <a:lstStyle/>
          <a:p>
            <a:pPr defTabSz="914298">
              <a:defRPr/>
            </a:pPr>
            <a:r>
              <a:rPr lang="en-AU" altLang="ja-JP" b="1" dirty="0">
                <a:solidFill>
                  <a:srgbClr val="000000"/>
                </a:solidFill>
                <a:latin typeface="Arial" charset="0"/>
                <a:ea typeface="MS Mincho" pitchFamily="49" charset="-128"/>
              </a:rPr>
              <a:t>Reactive</a:t>
            </a:r>
            <a:endParaRPr lang="en-AU" b="1" dirty="0">
              <a:latin typeface="Arial" charset="0"/>
            </a:endParaRPr>
          </a:p>
        </p:txBody>
      </p:sp>
      <p:sp>
        <p:nvSpPr>
          <p:cNvPr id="89098" name="Text Box 10"/>
          <p:cNvSpPr txBox="1">
            <a:spLocks noChangeArrowheads="1"/>
          </p:cNvSpPr>
          <p:nvPr/>
        </p:nvSpPr>
        <p:spPr bwMode="auto">
          <a:xfrm>
            <a:off x="3081815" y="4141084"/>
            <a:ext cx="1035843" cy="317116"/>
          </a:xfrm>
          <a:prstGeom prst="rect">
            <a:avLst/>
          </a:prstGeom>
          <a:noFill/>
          <a:ln w="9525">
            <a:noFill/>
            <a:miter lim="800000"/>
            <a:headEnd/>
            <a:tailEnd/>
          </a:ln>
        </p:spPr>
        <p:txBody>
          <a:bodyPr lIns="41965" tIns="20983" rIns="41965" bIns="20983">
            <a:spAutoFit/>
          </a:bodyPr>
          <a:lstStyle/>
          <a:p>
            <a:pPr defTabSz="914298">
              <a:defRPr/>
            </a:pPr>
            <a:r>
              <a:rPr lang="en-AU" altLang="ja-JP" b="1" dirty="0">
                <a:solidFill>
                  <a:srgbClr val="000000"/>
                </a:solidFill>
                <a:latin typeface="Arial" charset="0"/>
                <a:ea typeface="MS Mincho" pitchFamily="49" charset="-128"/>
              </a:rPr>
              <a:t>Active</a:t>
            </a:r>
            <a:endParaRPr lang="en-AU" b="1" dirty="0">
              <a:latin typeface="Arial" charset="0"/>
            </a:endParaRPr>
          </a:p>
        </p:txBody>
      </p:sp>
      <p:sp>
        <p:nvSpPr>
          <p:cNvPr id="89099" name="Text Box 11"/>
          <p:cNvSpPr txBox="1">
            <a:spLocks noChangeArrowheads="1"/>
          </p:cNvSpPr>
          <p:nvPr/>
        </p:nvSpPr>
        <p:spPr bwMode="auto">
          <a:xfrm>
            <a:off x="4313397" y="3429715"/>
            <a:ext cx="1231583" cy="317116"/>
          </a:xfrm>
          <a:prstGeom prst="rect">
            <a:avLst/>
          </a:prstGeom>
          <a:noFill/>
          <a:ln w="9525">
            <a:noFill/>
            <a:miter lim="800000"/>
            <a:headEnd/>
            <a:tailEnd/>
          </a:ln>
        </p:spPr>
        <p:txBody>
          <a:bodyPr lIns="41965" tIns="20983" rIns="41965" bIns="20983">
            <a:spAutoFit/>
          </a:bodyPr>
          <a:lstStyle/>
          <a:p>
            <a:pPr defTabSz="914298">
              <a:defRPr/>
            </a:pPr>
            <a:r>
              <a:rPr lang="en-AU" altLang="ja-JP" b="1" dirty="0">
                <a:solidFill>
                  <a:srgbClr val="000000"/>
                </a:solidFill>
                <a:latin typeface="Arial" charset="0"/>
                <a:ea typeface="MS Mincho" pitchFamily="49" charset="-128"/>
              </a:rPr>
              <a:t>Proactive</a:t>
            </a:r>
            <a:endParaRPr lang="en-AU" b="1" dirty="0">
              <a:latin typeface="Arial" charset="0"/>
            </a:endParaRPr>
          </a:p>
        </p:txBody>
      </p:sp>
      <p:sp>
        <p:nvSpPr>
          <p:cNvPr id="89100" name="Text Box 12"/>
          <p:cNvSpPr txBox="1">
            <a:spLocks noChangeArrowheads="1"/>
          </p:cNvSpPr>
          <p:nvPr/>
        </p:nvSpPr>
        <p:spPr bwMode="auto">
          <a:xfrm>
            <a:off x="5580112" y="2636912"/>
            <a:ext cx="2008823" cy="596374"/>
          </a:xfrm>
          <a:prstGeom prst="rect">
            <a:avLst/>
          </a:prstGeom>
          <a:noFill/>
          <a:ln w="9525">
            <a:noFill/>
            <a:miter lim="800000"/>
            <a:headEnd/>
            <a:tailEnd/>
          </a:ln>
        </p:spPr>
        <p:txBody>
          <a:bodyPr lIns="41965" tIns="20983" rIns="41965" bIns="20983">
            <a:spAutoFit/>
          </a:bodyPr>
          <a:lstStyle/>
          <a:p>
            <a:pPr defTabSz="914298">
              <a:defRPr/>
            </a:pPr>
            <a:r>
              <a:rPr lang="en-AU" altLang="ja-JP" b="1" dirty="0">
                <a:solidFill>
                  <a:srgbClr val="000000"/>
                </a:solidFill>
                <a:latin typeface="Verdana" pitchFamily="34" charset="0"/>
                <a:ea typeface="MS Mincho" pitchFamily="49" charset="-128"/>
              </a:rPr>
              <a:t>Centre of Excellence</a:t>
            </a:r>
            <a:endParaRPr lang="en-AU" b="1" dirty="0">
              <a:latin typeface="Verdana" pitchFamily="34" charset="0"/>
            </a:endParaRPr>
          </a:p>
        </p:txBody>
      </p:sp>
      <p:sp>
        <p:nvSpPr>
          <p:cNvPr id="89101" name="Rectangle 13"/>
          <p:cNvSpPr>
            <a:spLocks noChangeArrowheads="1"/>
          </p:cNvSpPr>
          <p:nvPr/>
        </p:nvSpPr>
        <p:spPr bwMode="auto">
          <a:xfrm>
            <a:off x="4644008" y="3933056"/>
            <a:ext cx="3306128" cy="2077492"/>
          </a:xfrm>
          <a:prstGeom prst="rect">
            <a:avLst/>
          </a:prstGeom>
          <a:noFill/>
          <a:ln w="9525">
            <a:solidFill>
              <a:srgbClr val="002060"/>
            </a:solidFill>
            <a:miter lim="800000"/>
            <a:headEnd/>
            <a:tailEnd/>
          </a:ln>
        </p:spPr>
        <p:txBody>
          <a:bodyPr lIns="0" tIns="0" rIns="0" bIns="0">
            <a:spAutoFit/>
          </a:bodyPr>
          <a:lstStyle/>
          <a:p>
            <a:pPr lvl="1" indent="-457200" algn="ctr" defTabSz="914298">
              <a:buSzPts val="1900"/>
              <a:defRPr/>
            </a:pPr>
            <a:r>
              <a:rPr lang="en-AU" altLang="ja-JP" sz="1500" b="1" dirty="0">
                <a:solidFill>
                  <a:srgbClr val="000000"/>
                </a:solidFill>
                <a:latin typeface="Verdana" pitchFamily="34" charset="0"/>
                <a:ea typeface="MS Mincho" pitchFamily="49" charset="-128"/>
              </a:rPr>
              <a:t>Understanding where your organization is currently positioned in the maturity model, will enable the organisation to map out its path to higher levels of maturity and identify areas to invest in people, process and </a:t>
            </a:r>
            <a:r>
              <a:rPr lang="en-AU" altLang="ja-JP" sz="1500" b="1" dirty="0" smtClean="0">
                <a:solidFill>
                  <a:srgbClr val="000000"/>
                </a:solidFill>
                <a:latin typeface="Verdana" pitchFamily="34" charset="0"/>
                <a:ea typeface="MS Mincho" pitchFamily="49" charset="-128"/>
              </a:rPr>
              <a:t>technology</a:t>
            </a:r>
            <a:endParaRPr lang="en-AU" sz="1500" b="1" dirty="0">
              <a:latin typeface="Verdana" pitchFamily="34" charset="0"/>
            </a:endParaRPr>
          </a:p>
        </p:txBody>
      </p:sp>
      <p:sp>
        <p:nvSpPr>
          <p:cNvPr id="89102" name="Text Box 14"/>
          <p:cNvSpPr txBox="1">
            <a:spLocks noChangeArrowheads="1"/>
          </p:cNvSpPr>
          <p:nvPr/>
        </p:nvSpPr>
        <p:spPr bwMode="auto">
          <a:xfrm>
            <a:off x="230029" y="2004120"/>
            <a:ext cx="3874770" cy="357113"/>
          </a:xfrm>
          <a:prstGeom prst="rect">
            <a:avLst/>
          </a:prstGeom>
          <a:noFill/>
          <a:ln w="9525">
            <a:noFill/>
            <a:miter lim="800000"/>
            <a:headEnd/>
            <a:tailEnd/>
          </a:ln>
          <a:effectLst/>
        </p:spPr>
        <p:txBody>
          <a:bodyPr wrap="none" lIns="82284" tIns="41142" rIns="82284" bIns="41142">
            <a:spAutoFit/>
          </a:bodyPr>
          <a:lstStyle/>
          <a:p>
            <a:pPr defTabSz="914298">
              <a:defRPr/>
            </a:pPr>
            <a:r>
              <a:rPr lang="en-AU" b="1" dirty="0">
                <a:latin typeface="Verdana" pitchFamily="34" charset="0"/>
              </a:rPr>
              <a:t>Where is your organisation? </a:t>
            </a:r>
          </a:p>
        </p:txBody>
      </p:sp>
      <p:pic>
        <p:nvPicPr>
          <p:cNvPr id="89103" name="Picture 15" descr="BD04972_"/>
          <p:cNvPicPr>
            <a:picLocks noChangeAspect="1" noChangeArrowheads="1"/>
          </p:cNvPicPr>
          <p:nvPr/>
        </p:nvPicPr>
        <p:blipFill>
          <a:blip r:embed="rId3" cstate="print"/>
          <a:srcRect/>
          <a:stretch>
            <a:fillRect/>
          </a:stretch>
        </p:blipFill>
        <p:spPr bwMode="auto">
          <a:xfrm>
            <a:off x="294323" y="2651208"/>
            <a:ext cx="2074545" cy="1554156"/>
          </a:xfrm>
          <a:prstGeom prst="rect">
            <a:avLst/>
          </a:prstGeom>
          <a:noFill/>
          <a:ln w="9525">
            <a:noFill/>
            <a:miter lim="800000"/>
            <a:headEnd/>
            <a:tailEnd/>
          </a:ln>
        </p:spPr>
      </p:pic>
      <p:sp>
        <p:nvSpPr>
          <p:cNvPr id="1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
        <p:nvSpPr>
          <p:cNvPr id="18" name="TextBox 17"/>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IT – A  STRATEGIC ASSET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0.0 0.0  L 0.25 -0.33333  E" pathEditMode="relative" ptsTypes="">
                                      <p:cBhvr>
                                        <p:cTn id="6" dur="2000" fill="hold"/>
                                        <p:tgtEl>
                                          <p:spTgt spid="8910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9103"/>
                                        </p:tgtEl>
                                        <p:attrNameLst>
                                          <p:attrName>style.visibility</p:attrName>
                                        </p:attrNameLst>
                                      </p:cBhvr>
                                      <p:to>
                                        <p:strVal val="visible"/>
                                      </p:to>
                                    </p:set>
                                    <p:anim calcmode="lin" valueType="num">
                                      <p:cBhvr additive="base">
                                        <p:cTn id="11" dur="500" fill="hold"/>
                                        <p:tgtEl>
                                          <p:spTgt spid="89103"/>
                                        </p:tgtEl>
                                        <p:attrNameLst>
                                          <p:attrName>ppt_x</p:attrName>
                                        </p:attrNameLst>
                                      </p:cBhvr>
                                      <p:tavLst>
                                        <p:tav tm="0">
                                          <p:val>
                                            <p:strVal val="#ppt_x"/>
                                          </p:val>
                                        </p:tav>
                                        <p:tav tm="100000">
                                          <p:val>
                                            <p:strVal val="#ppt_x"/>
                                          </p:val>
                                        </p:tav>
                                      </p:tavLst>
                                    </p:anim>
                                    <p:anim calcmode="lin" valueType="num">
                                      <p:cBhvr additive="base">
                                        <p:cTn id="12" dur="500" fill="hold"/>
                                        <p:tgtEl>
                                          <p:spTgt spid="89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Process Maturity: Chaos </a:t>
            </a:r>
          </a:p>
        </p:txBody>
      </p:sp>
      <p:sp>
        <p:nvSpPr>
          <p:cNvPr id="91139" name="Rectangle 3"/>
          <p:cNvSpPr>
            <a:spLocks noGrp="1" noChangeArrowheads="1"/>
          </p:cNvSpPr>
          <p:nvPr>
            <p:ph type="body" sz="half" idx="4294967295"/>
          </p:nvPr>
        </p:nvSpPr>
        <p:spPr>
          <a:xfrm>
            <a:off x="4649153" y="1859297"/>
            <a:ext cx="4494848" cy="3369719"/>
          </a:xfrm>
          <a:solidFill>
            <a:srgbClr val="6699CC"/>
          </a:solidFill>
          <a:ln w="50800">
            <a:solidFill>
              <a:schemeClr val="bg1"/>
            </a:solidFill>
          </a:ln>
          <a:effectLst>
            <a:outerShdw dist="107763" dir="2700000" algn="ctr" rotWithShape="0">
              <a:schemeClr val="bg2"/>
            </a:outerShdw>
          </a:effectLst>
        </p:spPr>
        <p:txBody>
          <a:bodyPr lIns="82287" tIns="41143" rIns="82287" bIns="41143"/>
          <a:lstStyle/>
          <a:p>
            <a:pPr marL="308576" indent="-308576" defTabSz="822869">
              <a:lnSpc>
                <a:spcPct val="90000"/>
              </a:lnSpc>
              <a:defRPr/>
            </a:pPr>
            <a:r>
              <a:rPr lang="en-US" altLang="en-US" sz="1800" b="1" dirty="0" smtClean="0">
                <a:solidFill>
                  <a:schemeClr val="bg1"/>
                </a:solidFill>
              </a:rPr>
              <a:t>No knowledge of what assets are owned or where they are located</a:t>
            </a:r>
          </a:p>
          <a:p>
            <a:pPr marL="308576" indent="-308576" defTabSz="822869">
              <a:lnSpc>
                <a:spcPct val="90000"/>
              </a:lnSpc>
              <a:defRPr/>
            </a:pPr>
            <a:r>
              <a:rPr lang="en-US" altLang="en-US" sz="1800" b="1" dirty="0" smtClean="0">
                <a:solidFill>
                  <a:schemeClr val="bg1"/>
                </a:solidFill>
              </a:rPr>
              <a:t>Lack adequate tools to track and manage assets</a:t>
            </a:r>
          </a:p>
          <a:p>
            <a:pPr marL="308576" indent="-308576" defTabSz="822869">
              <a:lnSpc>
                <a:spcPct val="90000"/>
              </a:lnSpc>
              <a:defRPr/>
            </a:pPr>
            <a:r>
              <a:rPr lang="en-US" altLang="en-US" sz="1800" b="1" dirty="0" smtClean="0">
                <a:solidFill>
                  <a:schemeClr val="bg1"/>
                </a:solidFill>
              </a:rPr>
              <a:t>No centralized purchasing</a:t>
            </a:r>
          </a:p>
          <a:p>
            <a:pPr marL="308576" indent="-308576" defTabSz="822869">
              <a:lnSpc>
                <a:spcPct val="90000"/>
              </a:lnSpc>
              <a:defRPr/>
            </a:pPr>
            <a:r>
              <a:rPr lang="en-US" altLang="en-US" sz="1800" b="1" dirty="0" smtClean="0">
                <a:solidFill>
                  <a:schemeClr val="bg1"/>
                </a:solidFill>
              </a:rPr>
              <a:t>Contracts in filing cabinets</a:t>
            </a:r>
          </a:p>
          <a:p>
            <a:pPr marL="308576" indent="-308576" defTabSz="822869">
              <a:lnSpc>
                <a:spcPct val="90000"/>
              </a:lnSpc>
              <a:defRPr/>
            </a:pPr>
            <a:r>
              <a:rPr lang="en-US" altLang="en-US" sz="1800" b="1" dirty="0" smtClean="0">
                <a:solidFill>
                  <a:schemeClr val="bg1"/>
                </a:solidFill>
              </a:rPr>
              <a:t>No repeatable processes or knowledge transfer/storage</a:t>
            </a:r>
          </a:p>
          <a:p>
            <a:pPr marL="308576" indent="-308576" defTabSz="822869">
              <a:lnSpc>
                <a:spcPct val="90000"/>
              </a:lnSpc>
              <a:defRPr/>
            </a:pPr>
            <a:r>
              <a:rPr lang="en-US" altLang="en-US" sz="1800" b="1" dirty="0" smtClean="0">
                <a:solidFill>
                  <a:schemeClr val="bg1"/>
                </a:solidFill>
              </a:rPr>
              <a:t>Nobody responsible for Asset Management</a:t>
            </a:r>
          </a:p>
          <a:p>
            <a:pPr marL="308576" indent="-308576" defTabSz="822869">
              <a:lnSpc>
                <a:spcPct val="90000"/>
              </a:lnSpc>
              <a:defRPr/>
            </a:pPr>
            <a:endParaRPr lang="en-US" altLang="en-US" sz="1800" b="1" dirty="0" smtClean="0">
              <a:solidFill>
                <a:schemeClr val="bg1"/>
              </a:solidFill>
            </a:endParaRPr>
          </a:p>
        </p:txBody>
      </p:sp>
      <p:sp>
        <p:nvSpPr>
          <p:cNvPr id="16388" name="Text Box 4"/>
          <p:cNvSpPr txBox="1">
            <a:spLocks noChangeArrowheads="1"/>
          </p:cNvSpPr>
          <p:nvPr/>
        </p:nvSpPr>
        <p:spPr bwMode="auto">
          <a:xfrm>
            <a:off x="0" y="5376695"/>
            <a:ext cx="1082335"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Chaos </a:t>
            </a:r>
          </a:p>
        </p:txBody>
      </p:sp>
      <p:sp>
        <p:nvSpPr>
          <p:cNvPr id="16389" name="Oval 5"/>
          <p:cNvSpPr>
            <a:spLocks noChangeArrowheads="1"/>
          </p:cNvSpPr>
          <p:nvPr/>
        </p:nvSpPr>
        <p:spPr bwMode="auto">
          <a:xfrm>
            <a:off x="0" y="5300987"/>
            <a:ext cx="1218724" cy="609949"/>
          </a:xfrm>
          <a:prstGeom prst="ellipse">
            <a:avLst/>
          </a:prstGeom>
          <a:noFill/>
          <a:ln w="50800">
            <a:solidFill>
              <a:srgbClr val="FF0000"/>
            </a:solidFill>
            <a:round/>
            <a:headEnd/>
            <a:tailEnd/>
          </a:ln>
        </p:spPr>
        <p:txBody>
          <a:bodyPr wrap="none" lIns="82287" tIns="41143" rIns="82287" bIns="41143" anchor="ctr"/>
          <a:lstStyle/>
          <a:p>
            <a:endParaRPr lang="en-US"/>
          </a:p>
        </p:txBody>
      </p:sp>
      <p:sp>
        <p:nvSpPr>
          <p:cNvPr id="16390" name="Text Box 6"/>
          <p:cNvSpPr txBox="1">
            <a:spLocks noChangeArrowheads="1"/>
          </p:cNvSpPr>
          <p:nvPr/>
        </p:nvSpPr>
        <p:spPr bwMode="auto">
          <a:xfrm>
            <a:off x="5219224" y="1340768"/>
            <a:ext cx="2786328" cy="523216"/>
          </a:xfrm>
          <a:prstGeom prst="rect">
            <a:avLst/>
          </a:prstGeom>
          <a:noFill/>
          <a:ln w="9525">
            <a:noFill/>
            <a:miter lim="800000"/>
            <a:headEnd/>
            <a:tailEnd/>
          </a:ln>
        </p:spPr>
        <p:txBody>
          <a:bodyPr wrap="none" lIns="91434" tIns="45718" rIns="91434" bIns="45718">
            <a:spAutoFit/>
          </a:bodyPr>
          <a:lstStyle/>
          <a:p>
            <a:pPr defTabSz="914298"/>
            <a:r>
              <a:rPr lang="en-US" sz="2800" b="1" dirty="0"/>
              <a:t>Characteristics </a:t>
            </a:r>
          </a:p>
        </p:txBody>
      </p:sp>
      <p:sp>
        <p:nvSpPr>
          <p:cNvPr id="7"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113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113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1139">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1139">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91139">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911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r>
              <a:rPr lang="en-US" dirty="0" smtClean="0"/>
              <a:t>How is the world changing?</a:t>
            </a:r>
            <a:endParaRPr lang="en-US" dirty="0"/>
          </a:p>
        </p:txBody>
      </p:sp>
      <p:pic>
        <p:nvPicPr>
          <p:cNvPr id="4" name="Picture 5" descr="MPj04388030000[1]"/>
          <p:cNvPicPr>
            <a:picLocks noChangeAspect="1" noChangeArrowheads="1"/>
          </p:cNvPicPr>
          <p:nvPr/>
        </p:nvPicPr>
        <p:blipFill>
          <a:blip r:embed="rId3" cstate="print"/>
          <a:srcRect/>
          <a:stretch>
            <a:fillRect/>
          </a:stretch>
        </p:blipFill>
        <p:spPr bwMode="auto">
          <a:xfrm>
            <a:off x="0" y="1556792"/>
            <a:ext cx="8172400" cy="5040560"/>
          </a:xfrm>
          <a:prstGeom prst="rect">
            <a:avLst/>
          </a:prstGeom>
          <a:noFill/>
          <a:ln w="9525">
            <a:noFill/>
            <a:miter lim="800000"/>
            <a:headEnd/>
            <a:tailEnd/>
          </a:ln>
        </p:spPr>
      </p:pic>
      <p:sp>
        <p:nvSpPr>
          <p:cNvPr id="5" name="Rectangle 3"/>
          <p:cNvSpPr>
            <a:spLocks noGrp="1" noChangeArrowheads="1"/>
          </p:cNvSpPr>
          <p:nvPr>
            <p:ph idx="1"/>
          </p:nvPr>
        </p:nvSpPr>
        <p:spPr>
          <a:xfrm>
            <a:off x="914400" y="1981200"/>
            <a:ext cx="2649488" cy="871736"/>
          </a:xfrm>
        </p:spPr>
        <p:txBody>
          <a:bodyPr/>
          <a:lstStyle/>
          <a:p>
            <a:pPr>
              <a:lnSpc>
                <a:spcPct val="150000"/>
              </a:lnSpc>
              <a:buNone/>
            </a:pPr>
            <a:r>
              <a:rPr lang="en-US" sz="2400" b="1" dirty="0" smtClean="0">
                <a:solidFill>
                  <a:schemeClr val="bg1"/>
                </a:solidFill>
              </a:rPr>
              <a:t>Automation</a:t>
            </a:r>
          </a:p>
        </p:txBody>
      </p:sp>
      <p:sp>
        <p:nvSpPr>
          <p:cNvPr id="6" name="Rectangle 3"/>
          <p:cNvSpPr txBox="1">
            <a:spLocks noChangeArrowheads="1"/>
          </p:cNvSpPr>
          <p:nvPr/>
        </p:nvSpPr>
        <p:spPr>
          <a:xfrm>
            <a:off x="6012160" y="1700808"/>
            <a:ext cx="3456384" cy="792088"/>
          </a:xfrm>
          <a:prstGeom prst="rect">
            <a:avLst/>
          </a:prstGeom>
        </p:spPr>
        <p:txBody>
          <a:bodyPr vert="horz">
            <a:normAutofit/>
          </a:bodyPr>
          <a:lstStyle/>
          <a:p>
            <a:pPr marL="274320" marR="0" lvl="0" indent="-274320" algn="l" defTabSz="914400" rtl="0" eaLnBrk="1" fontAlgn="auto" latinLnBrk="0" hangingPunct="1">
              <a:lnSpc>
                <a:spcPct val="150000"/>
              </a:lnSpc>
              <a:spcBef>
                <a:spcPts val="600"/>
              </a:spcBef>
              <a:spcAft>
                <a:spcPts val="0"/>
              </a:spcAft>
              <a:buClr>
                <a:schemeClr val="tx2"/>
              </a:buClr>
              <a:buSzPct val="73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Globalization</a:t>
            </a:r>
          </a:p>
        </p:txBody>
      </p:sp>
      <p:sp>
        <p:nvSpPr>
          <p:cNvPr id="7" name="Rectangle 3"/>
          <p:cNvSpPr txBox="1">
            <a:spLocks noChangeArrowheads="1"/>
          </p:cNvSpPr>
          <p:nvPr/>
        </p:nvSpPr>
        <p:spPr>
          <a:xfrm>
            <a:off x="5436096" y="4941168"/>
            <a:ext cx="3240360" cy="817240"/>
          </a:xfrm>
          <a:prstGeom prst="rect">
            <a:avLst/>
          </a:prstGeom>
        </p:spPr>
        <p:txBody>
          <a:bodyPr vert="horz">
            <a:normAutofit/>
          </a:bodyPr>
          <a:lstStyle/>
          <a:p>
            <a:pPr marL="274320" marR="0" lvl="0" indent="-274320" algn="l" defTabSz="914400" rtl="0" eaLnBrk="1" fontAlgn="auto" latinLnBrk="0" hangingPunct="1">
              <a:lnSpc>
                <a:spcPct val="150000"/>
              </a:lnSpc>
              <a:spcBef>
                <a:spcPts val="600"/>
              </a:spcBef>
              <a:spcAft>
                <a:spcPts val="0"/>
              </a:spcAft>
              <a:buClr>
                <a:schemeClr val="tx2"/>
              </a:buClr>
              <a:buSzPct val="73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Workplace change</a:t>
            </a:r>
          </a:p>
        </p:txBody>
      </p:sp>
      <p:sp>
        <p:nvSpPr>
          <p:cNvPr id="8" name="Rectangle 3"/>
          <p:cNvSpPr txBox="1">
            <a:spLocks noChangeArrowheads="1"/>
          </p:cNvSpPr>
          <p:nvPr/>
        </p:nvSpPr>
        <p:spPr>
          <a:xfrm>
            <a:off x="179512" y="4365104"/>
            <a:ext cx="3600400" cy="864096"/>
          </a:xfrm>
          <a:prstGeom prst="rect">
            <a:avLst/>
          </a:prstGeom>
        </p:spPr>
        <p:txBody>
          <a:bodyPr vert="horz">
            <a:normAutofit/>
          </a:bodyPr>
          <a:lstStyle/>
          <a:p>
            <a:pPr marL="274320" marR="0" lvl="0" indent="-274320" algn="l" defTabSz="914400" rtl="0" eaLnBrk="1" fontAlgn="auto" latinLnBrk="0" hangingPunct="1">
              <a:lnSpc>
                <a:spcPct val="150000"/>
              </a:lnSpc>
              <a:spcBef>
                <a:spcPts val="600"/>
              </a:spcBef>
              <a:spcAft>
                <a:spcPts val="0"/>
              </a:spcAft>
              <a:buClr>
                <a:schemeClr val="tx2"/>
              </a:buClr>
              <a:buSzPct val="73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Demographic change</a:t>
            </a:r>
          </a:p>
        </p:txBody>
      </p:sp>
      <p:sp>
        <p:nvSpPr>
          <p:cNvPr id="9" name="Rectangle 3"/>
          <p:cNvSpPr txBox="1">
            <a:spLocks noChangeArrowheads="1"/>
          </p:cNvSpPr>
          <p:nvPr/>
        </p:nvSpPr>
        <p:spPr>
          <a:xfrm>
            <a:off x="1979712" y="5805264"/>
            <a:ext cx="5671592" cy="1052736"/>
          </a:xfrm>
          <a:prstGeom prst="rect">
            <a:avLst/>
          </a:prstGeom>
        </p:spPr>
        <p:txBody>
          <a:bodyPr vert="horz">
            <a:normAutofit/>
          </a:bodyPr>
          <a:lstStyle/>
          <a:p>
            <a:pPr marL="274320" marR="0" lvl="0" indent="-274320" algn="l" defTabSz="914400" rtl="0" eaLnBrk="1" fontAlgn="auto" latinLnBrk="0" hangingPunct="1">
              <a:lnSpc>
                <a:spcPct val="150000"/>
              </a:lnSpc>
              <a:spcBef>
                <a:spcPts val="600"/>
              </a:spcBef>
              <a:spcAft>
                <a:spcPts val="0"/>
              </a:spcAft>
              <a:buClr>
                <a:schemeClr val="tx2"/>
              </a:buClr>
              <a:buSzPct val="73000"/>
              <a:tabLst/>
              <a:defRPr/>
            </a:pPr>
            <a:r>
              <a:rPr kumimoji="0" lang="en-US" sz="2400" b="1" i="0" u="none" strike="noStrike" kern="1200" cap="none" spc="0" normalizeH="0" baseline="0" noProof="0" dirty="0" smtClean="0">
                <a:ln>
                  <a:noFill/>
                </a:ln>
                <a:solidFill>
                  <a:schemeClr val="bg1"/>
                </a:solidFill>
                <a:effectLst/>
                <a:uLnTx/>
                <a:uFillTx/>
                <a:latin typeface="+mn-lt"/>
                <a:ea typeface="+mn-ea"/>
                <a:cs typeface="+mn-cs"/>
              </a:rPr>
              <a:t>Personal risk and responsibility</a:t>
            </a:r>
          </a:p>
        </p:txBody>
      </p:sp>
      <p:sp>
        <p:nvSpPr>
          <p:cNvPr id="10" name="TextBox 9"/>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11"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Process Maturity: Reactive </a:t>
            </a:r>
          </a:p>
        </p:txBody>
      </p:sp>
      <p:pic>
        <p:nvPicPr>
          <p:cNvPr id="17411" name="Picture 3"/>
          <p:cNvPicPr>
            <a:picLocks noChangeAspect="1" noChangeArrowheads="1"/>
          </p:cNvPicPr>
          <p:nvPr/>
        </p:nvPicPr>
        <p:blipFill>
          <a:blip r:embed="rId3" cstate="print">
            <a:clrChange>
              <a:clrFrom>
                <a:srgbClr val="F0F0FC"/>
              </a:clrFrom>
              <a:clrTo>
                <a:srgbClr val="F0F0FC">
                  <a:alpha val="0"/>
                </a:srgbClr>
              </a:clrTo>
            </a:clrChange>
          </a:blip>
          <a:srcRect b="12784"/>
          <a:stretch>
            <a:fillRect/>
          </a:stretch>
        </p:blipFill>
        <p:spPr bwMode="auto">
          <a:xfrm>
            <a:off x="75724" y="4871022"/>
            <a:ext cx="762953" cy="658517"/>
          </a:xfrm>
          <a:prstGeom prst="rect">
            <a:avLst/>
          </a:prstGeom>
          <a:noFill/>
          <a:ln w="9525">
            <a:noFill/>
            <a:miter lim="800000"/>
            <a:headEnd/>
            <a:tailEnd/>
          </a:ln>
        </p:spPr>
      </p:pic>
      <p:sp>
        <p:nvSpPr>
          <p:cNvPr id="17412" name="Text Box 4"/>
          <p:cNvSpPr txBox="1">
            <a:spLocks noChangeArrowheads="1"/>
          </p:cNvSpPr>
          <p:nvPr/>
        </p:nvSpPr>
        <p:spPr bwMode="auto">
          <a:xfrm>
            <a:off x="0" y="5486686"/>
            <a:ext cx="1082335"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Chaos </a:t>
            </a:r>
          </a:p>
        </p:txBody>
      </p:sp>
      <p:sp>
        <p:nvSpPr>
          <p:cNvPr id="17413" name="Text Box 5"/>
          <p:cNvSpPr txBox="1">
            <a:spLocks noChangeArrowheads="1"/>
          </p:cNvSpPr>
          <p:nvPr/>
        </p:nvSpPr>
        <p:spPr bwMode="auto">
          <a:xfrm>
            <a:off x="805815" y="4843882"/>
            <a:ext cx="1468755" cy="461390"/>
          </a:xfrm>
          <a:prstGeom prst="rect">
            <a:avLst/>
          </a:prstGeom>
          <a:noFill/>
          <a:ln w="9525">
            <a:noFill/>
            <a:miter lim="800000"/>
            <a:headEnd/>
            <a:tailEnd/>
          </a:ln>
        </p:spPr>
        <p:txBody>
          <a:bodyPr wrap="none" lIns="91434" tIns="45718" rIns="91434" bIns="45718">
            <a:spAutoFit/>
          </a:bodyPr>
          <a:lstStyle/>
          <a:p>
            <a:pPr defTabSz="914298"/>
            <a:r>
              <a:rPr lang="en-US" altLang="en-US" sz="2400" dirty="0"/>
              <a:t>Reactive </a:t>
            </a:r>
          </a:p>
        </p:txBody>
      </p:sp>
      <p:sp>
        <p:nvSpPr>
          <p:cNvPr id="17414" name="Oval 6"/>
          <p:cNvSpPr>
            <a:spLocks noChangeArrowheads="1"/>
          </p:cNvSpPr>
          <p:nvPr/>
        </p:nvSpPr>
        <p:spPr bwMode="auto">
          <a:xfrm>
            <a:off x="761524" y="4723892"/>
            <a:ext cx="1371600" cy="685657"/>
          </a:xfrm>
          <a:prstGeom prst="ellipse">
            <a:avLst/>
          </a:prstGeom>
          <a:noFill/>
          <a:ln w="50800">
            <a:solidFill>
              <a:srgbClr val="FF0000"/>
            </a:solidFill>
            <a:round/>
            <a:headEnd/>
            <a:tailEnd/>
          </a:ln>
        </p:spPr>
        <p:txBody>
          <a:bodyPr wrap="none" lIns="82287" tIns="41143" rIns="82287" bIns="41143" anchor="ctr"/>
          <a:lstStyle/>
          <a:p>
            <a:endParaRPr lang="en-US"/>
          </a:p>
        </p:txBody>
      </p:sp>
      <p:sp>
        <p:nvSpPr>
          <p:cNvPr id="93191" name="Rectangle 7"/>
          <p:cNvSpPr>
            <a:spLocks noChangeArrowheads="1"/>
          </p:cNvSpPr>
          <p:nvPr/>
        </p:nvSpPr>
        <p:spPr bwMode="auto">
          <a:xfrm>
            <a:off x="4427984" y="2060848"/>
            <a:ext cx="4494848" cy="3112749"/>
          </a:xfrm>
          <a:prstGeom prst="rect">
            <a:avLst/>
          </a:prstGeom>
          <a:solidFill>
            <a:srgbClr val="6699CC"/>
          </a:solidFill>
          <a:ln w="50800">
            <a:solidFill>
              <a:schemeClr val="accent1"/>
            </a:solidFill>
            <a:miter lim="800000"/>
            <a:headEnd/>
            <a:tailEnd/>
          </a:ln>
          <a:effectLst>
            <a:outerShdw dist="107763" dir="2700000" algn="ctr" rotWithShape="0">
              <a:schemeClr val="bg2"/>
            </a:outerShdw>
          </a:effectLst>
        </p:spPr>
        <p:txBody>
          <a:bodyPr lIns="91434" tIns="45718" rIns="91434" bIns="45718"/>
          <a:lstStyle/>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Focus on counting assets and doing yearly physical inventories</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Spreadsheet to track assets</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Discovery tool(s) to Complement</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Basic reports with little detail</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Responsibility for IT Asset  Management is technical</a:t>
            </a:r>
          </a:p>
        </p:txBody>
      </p:sp>
      <p:sp>
        <p:nvSpPr>
          <p:cNvPr id="17416" name="Text Box 8"/>
          <p:cNvSpPr txBox="1">
            <a:spLocks noChangeArrowheads="1"/>
          </p:cNvSpPr>
          <p:nvPr/>
        </p:nvSpPr>
        <p:spPr bwMode="auto">
          <a:xfrm>
            <a:off x="5219224" y="1385599"/>
            <a:ext cx="2786328" cy="523216"/>
          </a:xfrm>
          <a:prstGeom prst="rect">
            <a:avLst/>
          </a:prstGeom>
          <a:noFill/>
          <a:ln w="9525">
            <a:noFill/>
            <a:miter lim="800000"/>
            <a:headEnd/>
            <a:tailEnd/>
          </a:ln>
        </p:spPr>
        <p:txBody>
          <a:bodyPr wrap="none" lIns="91434" tIns="45718" rIns="91434" bIns="45718">
            <a:spAutoFit/>
          </a:bodyPr>
          <a:lstStyle/>
          <a:p>
            <a:pPr defTabSz="914298"/>
            <a:r>
              <a:rPr lang="en-US" sz="2800" b="1" dirty="0"/>
              <a:t>Characteristics </a:t>
            </a:r>
          </a:p>
        </p:txBody>
      </p:sp>
      <p:sp>
        <p:nvSpPr>
          <p:cNvPr id="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319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3191">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3191">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3191">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931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1" grpId="0" build="p" autoUpdateAnimBg="0"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mtClean="0"/>
              <a:t>Process Maturity: Active </a:t>
            </a:r>
          </a:p>
        </p:txBody>
      </p:sp>
      <p:pic>
        <p:nvPicPr>
          <p:cNvPr id="18435" name="Picture 3"/>
          <p:cNvPicPr>
            <a:picLocks noChangeAspect="1" noChangeArrowheads="1"/>
          </p:cNvPicPr>
          <p:nvPr/>
        </p:nvPicPr>
        <p:blipFill>
          <a:blip r:embed="rId3" cstate="print">
            <a:clrChange>
              <a:clrFrom>
                <a:srgbClr val="F0F0FC"/>
              </a:clrFrom>
              <a:clrTo>
                <a:srgbClr val="F0F0FC">
                  <a:alpha val="0"/>
                </a:srgbClr>
              </a:clrTo>
            </a:clrChange>
          </a:blip>
          <a:srcRect b="12784"/>
          <a:stretch>
            <a:fillRect/>
          </a:stretch>
        </p:blipFill>
        <p:spPr bwMode="auto">
          <a:xfrm>
            <a:off x="75724" y="4836740"/>
            <a:ext cx="762953" cy="658517"/>
          </a:xfrm>
          <a:prstGeom prst="rect">
            <a:avLst/>
          </a:prstGeom>
          <a:noFill/>
          <a:ln w="9525">
            <a:noFill/>
            <a:miter lim="800000"/>
            <a:headEnd/>
            <a:tailEnd/>
          </a:ln>
        </p:spPr>
      </p:pic>
      <p:sp>
        <p:nvSpPr>
          <p:cNvPr id="18436" name="Text Box 4"/>
          <p:cNvSpPr txBox="1">
            <a:spLocks noChangeArrowheads="1"/>
          </p:cNvSpPr>
          <p:nvPr/>
        </p:nvSpPr>
        <p:spPr bwMode="auto">
          <a:xfrm>
            <a:off x="0" y="5452403"/>
            <a:ext cx="1082335"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Chaos </a:t>
            </a:r>
          </a:p>
        </p:txBody>
      </p:sp>
      <p:pic>
        <p:nvPicPr>
          <p:cNvPr id="18437" name="Picture 5"/>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838677" y="4048234"/>
            <a:ext cx="761523" cy="658517"/>
          </a:xfrm>
          <a:prstGeom prst="rect">
            <a:avLst/>
          </a:prstGeom>
          <a:noFill/>
          <a:ln w="9525">
            <a:noFill/>
            <a:miter lim="800000"/>
            <a:headEnd/>
            <a:tailEnd/>
          </a:ln>
        </p:spPr>
      </p:pic>
      <p:sp>
        <p:nvSpPr>
          <p:cNvPr id="18438" name="Text Box 6"/>
          <p:cNvSpPr txBox="1">
            <a:spLocks noChangeArrowheads="1"/>
          </p:cNvSpPr>
          <p:nvPr/>
        </p:nvSpPr>
        <p:spPr bwMode="auto">
          <a:xfrm>
            <a:off x="805815" y="4809599"/>
            <a:ext cx="1468755" cy="461390"/>
          </a:xfrm>
          <a:prstGeom prst="rect">
            <a:avLst/>
          </a:prstGeom>
          <a:noFill/>
          <a:ln w="9525">
            <a:noFill/>
            <a:miter lim="800000"/>
            <a:headEnd/>
            <a:tailEnd/>
          </a:ln>
        </p:spPr>
        <p:txBody>
          <a:bodyPr wrap="none" lIns="91434" tIns="45718" rIns="91434" bIns="45718">
            <a:spAutoFit/>
          </a:bodyPr>
          <a:lstStyle/>
          <a:p>
            <a:pPr defTabSz="914298"/>
            <a:r>
              <a:rPr lang="en-US" altLang="en-US" sz="2400" dirty="0"/>
              <a:t>Reactive </a:t>
            </a:r>
          </a:p>
        </p:txBody>
      </p:sp>
      <p:sp>
        <p:nvSpPr>
          <p:cNvPr id="18439" name="Text Box 7"/>
          <p:cNvSpPr txBox="1">
            <a:spLocks noChangeArrowheads="1"/>
          </p:cNvSpPr>
          <p:nvPr/>
        </p:nvSpPr>
        <p:spPr bwMode="auto">
          <a:xfrm>
            <a:off x="1524477" y="4073946"/>
            <a:ext cx="1140044"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Active </a:t>
            </a:r>
          </a:p>
        </p:txBody>
      </p:sp>
      <p:sp>
        <p:nvSpPr>
          <p:cNvPr id="18440" name="Oval 8"/>
          <p:cNvSpPr>
            <a:spLocks noChangeArrowheads="1"/>
          </p:cNvSpPr>
          <p:nvPr/>
        </p:nvSpPr>
        <p:spPr bwMode="auto">
          <a:xfrm>
            <a:off x="1447324" y="4005381"/>
            <a:ext cx="1220153" cy="609950"/>
          </a:xfrm>
          <a:prstGeom prst="ellipse">
            <a:avLst/>
          </a:prstGeom>
          <a:noFill/>
          <a:ln w="50800">
            <a:solidFill>
              <a:srgbClr val="FF0000"/>
            </a:solidFill>
            <a:round/>
            <a:headEnd/>
            <a:tailEnd/>
          </a:ln>
        </p:spPr>
        <p:txBody>
          <a:bodyPr wrap="none" lIns="82287" tIns="41143" rIns="82287" bIns="41143" anchor="ctr"/>
          <a:lstStyle/>
          <a:p>
            <a:endParaRPr lang="en-US"/>
          </a:p>
        </p:txBody>
      </p:sp>
      <p:sp>
        <p:nvSpPr>
          <p:cNvPr id="18441" name="Text Box 9"/>
          <p:cNvSpPr txBox="1">
            <a:spLocks noChangeArrowheads="1"/>
          </p:cNvSpPr>
          <p:nvPr/>
        </p:nvSpPr>
        <p:spPr bwMode="auto">
          <a:xfrm>
            <a:off x="5219224" y="1385599"/>
            <a:ext cx="2786328" cy="523216"/>
          </a:xfrm>
          <a:prstGeom prst="rect">
            <a:avLst/>
          </a:prstGeom>
          <a:noFill/>
          <a:ln w="9525">
            <a:noFill/>
            <a:miter lim="800000"/>
            <a:headEnd/>
            <a:tailEnd/>
          </a:ln>
        </p:spPr>
        <p:txBody>
          <a:bodyPr wrap="none" lIns="91434" tIns="45718" rIns="91434" bIns="45718">
            <a:spAutoFit/>
          </a:bodyPr>
          <a:lstStyle/>
          <a:p>
            <a:pPr defTabSz="914298"/>
            <a:r>
              <a:rPr lang="en-US" sz="2800" b="1" dirty="0"/>
              <a:t>Characteristics </a:t>
            </a:r>
          </a:p>
        </p:txBody>
      </p:sp>
      <p:sp>
        <p:nvSpPr>
          <p:cNvPr id="95242" name="Rectangle 10"/>
          <p:cNvSpPr>
            <a:spLocks noChangeArrowheads="1"/>
          </p:cNvSpPr>
          <p:nvPr/>
        </p:nvSpPr>
        <p:spPr bwMode="auto">
          <a:xfrm>
            <a:off x="4496277" y="1828419"/>
            <a:ext cx="4494848" cy="3832829"/>
          </a:xfrm>
          <a:prstGeom prst="rect">
            <a:avLst/>
          </a:prstGeom>
          <a:solidFill>
            <a:srgbClr val="6699CC"/>
          </a:solidFill>
          <a:ln w="50800">
            <a:solidFill>
              <a:schemeClr val="accent1"/>
            </a:solidFill>
            <a:miter lim="800000"/>
            <a:headEnd/>
            <a:tailEnd/>
          </a:ln>
          <a:effectLst>
            <a:outerShdw dist="107763" dir="2700000" algn="ctr" rotWithShape="0">
              <a:schemeClr val="bg2"/>
            </a:outerShdw>
          </a:effectLst>
        </p:spPr>
        <p:txBody>
          <a:bodyPr lIns="91434" tIns="45718" rIns="91434" bIns="45718"/>
          <a:lstStyle/>
          <a:p>
            <a:pPr marL="308576" indent="-308576">
              <a:lnSpc>
                <a:spcPct val="85000"/>
              </a:lnSpc>
              <a:spcBef>
                <a:spcPct val="25000"/>
              </a:spcBef>
              <a:spcAft>
                <a:spcPct val="20000"/>
              </a:spcAft>
              <a:buClr>
                <a:srgbClr val="FF6600"/>
              </a:buClr>
              <a:buFontTx/>
              <a:buChar char="•"/>
              <a:defRPr/>
            </a:pPr>
            <a:r>
              <a:rPr lang="en-US" altLang="en-US" b="1" dirty="0">
                <a:solidFill>
                  <a:schemeClr val="bg1"/>
                </a:solidFill>
                <a:latin typeface="Verdana" pitchFamily="34" charset="0"/>
              </a:rPr>
              <a:t>Managing assets through lifecycle with defined processes which are reviewed and re-engineered when necessary</a:t>
            </a:r>
          </a:p>
          <a:p>
            <a:pPr marL="308576" indent="-308576">
              <a:lnSpc>
                <a:spcPct val="85000"/>
              </a:lnSpc>
              <a:spcBef>
                <a:spcPct val="25000"/>
              </a:spcBef>
              <a:spcAft>
                <a:spcPct val="20000"/>
              </a:spcAft>
              <a:buClr>
                <a:srgbClr val="FF6600"/>
              </a:buClr>
              <a:buFontTx/>
              <a:buChar char="•"/>
              <a:defRPr/>
            </a:pPr>
            <a:r>
              <a:rPr lang="en-US" altLang="en-US" b="1" dirty="0">
                <a:solidFill>
                  <a:schemeClr val="bg1"/>
                </a:solidFill>
                <a:latin typeface="Verdana" pitchFamily="34" charset="0"/>
              </a:rPr>
              <a:t>Inventory linked with contractual and financial to create a centralized view</a:t>
            </a:r>
          </a:p>
          <a:p>
            <a:pPr marL="308576" indent="-308576">
              <a:lnSpc>
                <a:spcPct val="85000"/>
              </a:lnSpc>
              <a:spcBef>
                <a:spcPct val="25000"/>
              </a:spcBef>
              <a:spcAft>
                <a:spcPct val="20000"/>
              </a:spcAft>
              <a:buClr>
                <a:srgbClr val="FF6600"/>
              </a:buClr>
              <a:buFontTx/>
              <a:buChar char="•"/>
              <a:defRPr/>
            </a:pPr>
            <a:r>
              <a:rPr lang="en-US" altLang="en-US" b="1" dirty="0">
                <a:solidFill>
                  <a:schemeClr val="bg1"/>
                </a:solidFill>
                <a:latin typeface="Verdana" pitchFamily="34" charset="0"/>
              </a:rPr>
              <a:t>Asset repository and auto-discovery tools integrated with the IT service desk</a:t>
            </a:r>
          </a:p>
          <a:p>
            <a:pPr marL="308576" indent="-308576">
              <a:lnSpc>
                <a:spcPct val="85000"/>
              </a:lnSpc>
              <a:spcBef>
                <a:spcPct val="25000"/>
              </a:spcBef>
              <a:spcAft>
                <a:spcPct val="20000"/>
              </a:spcAft>
              <a:buClr>
                <a:srgbClr val="FF6600"/>
              </a:buClr>
              <a:buFontTx/>
              <a:buChar char="•"/>
              <a:defRPr/>
            </a:pPr>
            <a:r>
              <a:rPr lang="en-US" altLang="en-US" b="1" dirty="0">
                <a:solidFill>
                  <a:schemeClr val="bg1"/>
                </a:solidFill>
                <a:latin typeface="Verdana" pitchFamily="34" charset="0"/>
              </a:rPr>
              <a:t>The ITAM implementation team is lead by a director-level position</a:t>
            </a:r>
          </a:p>
        </p:txBody>
      </p:sp>
      <p:sp>
        <p:nvSpPr>
          <p:cNvPr id="11"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5242">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524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5242">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52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2" grpId="0" build="p" autoUpdateAnimBg="0"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altLang="en-US" smtClean="0"/>
              <a:t>Process Maturity: Proactive </a:t>
            </a:r>
          </a:p>
        </p:txBody>
      </p:sp>
      <p:pic>
        <p:nvPicPr>
          <p:cNvPr id="19459" name="Picture 3"/>
          <p:cNvPicPr>
            <a:picLocks noChangeAspect="1" noChangeArrowheads="1"/>
          </p:cNvPicPr>
          <p:nvPr/>
        </p:nvPicPr>
        <p:blipFill>
          <a:blip r:embed="rId3" cstate="print">
            <a:clrChange>
              <a:clrFrom>
                <a:srgbClr val="F0F0FC"/>
              </a:clrFrom>
              <a:clrTo>
                <a:srgbClr val="F0F0FC">
                  <a:alpha val="0"/>
                </a:srgbClr>
              </a:clrTo>
            </a:clrChange>
          </a:blip>
          <a:srcRect b="12784"/>
          <a:stretch>
            <a:fillRect/>
          </a:stretch>
        </p:blipFill>
        <p:spPr bwMode="auto">
          <a:xfrm>
            <a:off x="75724" y="4891021"/>
            <a:ext cx="762953" cy="658517"/>
          </a:xfrm>
          <a:prstGeom prst="rect">
            <a:avLst/>
          </a:prstGeom>
          <a:noFill/>
          <a:ln w="9525">
            <a:noFill/>
            <a:miter lim="800000"/>
            <a:headEnd/>
            <a:tailEnd/>
          </a:ln>
        </p:spPr>
      </p:pic>
      <p:sp>
        <p:nvSpPr>
          <p:cNvPr id="19460" name="Text Box 4"/>
          <p:cNvSpPr txBox="1">
            <a:spLocks noChangeArrowheads="1"/>
          </p:cNvSpPr>
          <p:nvPr/>
        </p:nvSpPr>
        <p:spPr bwMode="auto">
          <a:xfrm>
            <a:off x="0" y="5589534"/>
            <a:ext cx="1082335"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Chaos </a:t>
            </a:r>
          </a:p>
        </p:txBody>
      </p:sp>
      <p:pic>
        <p:nvPicPr>
          <p:cNvPr id="19461" name="Picture 5"/>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838677" y="4102515"/>
            <a:ext cx="761523" cy="658517"/>
          </a:xfrm>
          <a:prstGeom prst="rect">
            <a:avLst/>
          </a:prstGeom>
          <a:noFill/>
          <a:ln w="9525">
            <a:noFill/>
            <a:miter lim="800000"/>
            <a:headEnd/>
            <a:tailEnd/>
          </a:ln>
        </p:spPr>
      </p:pic>
      <p:pic>
        <p:nvPicPr>
          <p:cNvPr id="19462" name="Picture 6"/>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1600200" y="3318296"/>
            <a:ext cx="761524" cy="658516"/>
          </a:xfrm>
          <a:prstGeom prst="rect">
            <a:avLst/>
          </a:prstGeom>
          <a:noFill/>
          <a:ln w="9525">
            <a:noFill/>
            <a:miter lim="800000"/>
            <a:headEnd/>
            <a:tailEnd/>
          </a:ln>
        </p:spPr>
      </p:pic>
      <p:sp>
        <p:nvSpPr>
          <p:cNvPr id="19463" name="Text Box 7"/>
          <p:cNvSpPr txBox="1">
            <a:spLocks noChangeArrowheads="1"/>
          </p:cNvSpPr>
          <p:nvPr/>
        </p:nvSpPr>
        <p:spPr bwMode="auto">
          <a:xfrm>
            <a:off x="2317433" y="3285441"/>
            <a:ext cx="1554480" cy="387111"/>
          </a:xfrm>
          <a:prstGeom prst="rect">
            <a:avLst/>
          </a:prstGeom>
          <a:noFill/>
          <a:ln w="9525">
            <a:noFill/>
            <a:miter lim="800000"/>
            <a:headEnd/>
            <a:tailEnd/>
          </a:ln>
        </p:spPr>
        <p:txBody>
          <a:bodyPr wrap="none" lIns="91434" tIns="45718" rIns="91434" bIns="45718">
            <a:spAutoFit/>
          </a:bodyPr>
          <a:lstStyle/>
          <a:p>
            <a:pPr defTabSz="914298">
              <a:lnSpc>
                <a:spcPct val="80000"/>
              </a:lnSpc>
            </a:pPr>
            <a:r>
              <a:rPr lang="en-US" altLang="en-US" sz="2400" dirty="0"/>
              <a:t>Proactive </a:t>
            </a:r>
          </a:p>
        </p:txBody>
      </p:sp>
      <p:sp>
        <p:nvSpPr>
          <p:cNvPr id="19464" name="Text Box 8"/>
          <p:cNvSpPr txBox="1">
            <a:spLocks noChangeArrowheads="1"/>
          </p:cNvSpPr>
          <p:nvPr/>
        </p:nvSpPr>
        <p:spPr bwMode="auto">
          <a:xfrm>
            <a:off x="805815" y="4863880"/>
            <a:ext cx="1468755" cy="461390"/>
          </a:xfrm>
          <a:prstGeom prst="rect">
            <a:avLst/>
          </a:prstGeom>
          <a:noFill/>
          <a:ln w="9525">
            <a:noFill/>
            <a:miter lim="800000"/>
            <a:headEnd/>
            <a:tailEnd/>
          </a:ln>
        </p:spPr>
        <p:txBody>
          <a:bodyPr wrap="none" lIns="91434" tIns="45718" rIns="91434" bIns="45718">
            <a:spAutoFit/>
          </a:bodyPr>
          <a:lstStyle/>
          <a:p>
            <a:pPr defTabSz="914298"/>
            <a:r>
              <a:rPr lang="en-US" altLang="en-US" sz="2400" dirty="0"/>
              <a:t>Reactive </a:t>
            </a:r>
          </a:p>
        </p:txBody>
      </p:sp>
      <p:sp>
        <p:nvSpPr>
          <p:cNvPr id="19465" name="Text Box 9"/>
          <p:cNvSpPr txBox="1">
            <a:spLocks noChangeArrowheads="1"/>
          </p:cNvSpPr>
          <p:nvPr/>
        </p:nvSpPr>
        <p:spPr bwMode="auto">
          <a:xfrm>
            <a:off x="1524477" y="4126799"/>
            <a:ext cx="1140044"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Active </a:t>
            </a:r>
          </a:p>
        </p:txBody>
      </p:sp>
      <p:sp>
        <p:nvSpPr>
          <p:cNvPr id="19466" name="Oval 10"/>
          <p:cNvSpPr>
            <a:spLocks noChangeArrowheads="1"/>
          </p:cNvSpPr>
          <p:nvPr/>
        </p:nvSpPr>
        <p:spPr bwMode="auto">
          <a:xfrm>
            <a:off x="2286000" y="3068316"/>
            <a:ext cx="1524477" cy="762794"/>
          </a:xfrm>
          <a:prstGeom prst="ellipse">
            <a:avLst/>
          </a:prstGeom>
          <a:noFill/>
          <a:ln w="50800">
            <a:solidFill>
              <a:srgbClr val="FF0000"/>
            </a:solidFill>
            <a:round/>
            <a:headEnd/>
            <a:tailEnd/>
          </a:ln>
        </p:spPr>
        <p:txBody>
          <a:bodyPr wrap="none" lIns="82287" tIns="41143" rIns="82287" bIns="41143" anchor="ctr"/>
          <a:lstStyle/>
          <a:p>
            <a:endParaRPr lang="en-US"/>
          </a:p>
        </p:txBody>
      </p:sp>
      <p:sp>
        <p:nvSpPr>
          <p:cNvPr id="19467" name="Text Box 11"/>
          <p:cNvSpPr txBox="1">
            <a:spLocks noChangeArrowheads="1"/>
          </p:cNvSpPr>
          <p:nvPr/>
        </p:nvSpPr>
        <p:spPr bwMode="auto">
          <a:xfrm>
            <a:off x="5219224" y="1385599"/>
            <a:ext cx="2786328" cy="523216"/>
          </a:xfrm>
          <a:prstGeom prst="rect">
            <a:avLst/>
          </a:prstGeom>
          <a:noFill/>
          <a:ln w="9525">
            <a:noFill/>
            <a:miter lim="800000"/>
            <a:headEnd/>
            <a:tailEnd/>
          </a:ln>
        </p:spPr>
        <p:txBody>
          <a:bodyPr wrap="none" lIns="91434" tIns="45718" rIns="91434" bIns="45718">
            <a:spAutoFit/>
          </a:bodyPr>
          <a:lstStyle/>
          <a:p>
            <a:pPr defTabSz="914298"/>
            <a:r>
              <a:rPr lang="en-US" sz="2800" b="1" dirty="0"/>
              <a:t>Characteristics </a:t>
            </a:r>
          </a:p>
        </p:txBody>
      </p:sp>
      <p:sp>
        <p:nvSpPr>
          <p:cNvPr id="97292" name="Rectangle 12"/>
          <p:cNvSpPr>
            <a:spLocks noChangeArrowheads="1"/>
          </p:cNvSpPr>
          <p:nvPr/>
        </p:nvSpPr>
        <p:spPr bwMode="auto">
          <a:xfrm>
            <a:off x="4496277" y="1828419"/>
            <a:ext cx="4494848" cy="4725320"/>
          </a:xfrm>
          <a:prstGeom prst="rect">
            <a:avLst/>
          </a:prstGeom>
          <a:solidFill>
            <a:srgbClr val="6699CC"/>
          </a:solidFill>
          <a:ln w="50800">
            <a:solidFill>
              <a:schemeClr val="accent1"/>
            </a:solidFill>
            <a:miter lim="800000"/>
            <a:headEnd/>
            <a:tailEnd/>
          </a:ln>
          <a:effectLst>
            <a:outerShdw dist="107763" dir="2700000" algn="ctr" rotWithShape="0">
              <a:schemeClr val="bg2"/>
            </a:outerShdw>
          </a:effectLst>
        </p:spPr>
        <p:txBody>
          <a:bodyPr lIns="91434" tIns="45718" rIns="91434" bIns="45718"/>
          <a:lstStyle/>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PCs, servers, networking equipment and telecom in a common repository</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Service levels are created to meet broader business goals</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Metrics are in place and reports are run frequently</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Requisition, procurement and ERP are integrated</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IT Asset Management is a defined discipline</a:t>
            </a:r>
            <a:r>
              <a:rPr lang="en-US" altLang="en-US" b="1" dirty="0">
                <a:solidFill>
                  <a:srgbClr val="000066"/>
                </a:solidFill>
                <a:latin typeface="Verdana" pitchFamily="34" charset="0"/>
              </a:rPr>
              <a:t> </a:t>
            </a:r>
          </a:p>
        </p:txBody>
      </p:sp>
      <p:sp>
        <p:nvSpPr>
          <p:cNvPr id="13"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7292">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729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7292">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7292">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972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2" grpId="0" build="p" autoUpdateAnimBg="0"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eaLnBrk="1" hangingPunct="1"/>
            <a:r>
              <a:rPr lang="en-US" altLang="en-US" smtClean="0"/>
              <a:t>Process Maturity: Center of Excellence</a:t>
            </a:r>
          </a:p>
        </p:txBody>
      </p:sp>
      <p:pic>
        <p:nvPicPr>
          <p:cNvPr id="20483" name="Picture 3"/>
          <p:cNvPicPr>
            <a:picLocks noChangeAspect="1" noChangeArrowheads="1"/>
          </p:cNvPicPr>
          <p:nvPr/>
        </p:nvPicPr>
        <p:blipFill>
          <a:blip r:embed="rId3" cstate="print">
            <a:clrChange>
              <a:clrFrom>
                <a:srgbClr val="F0F0FC"/>
              </a:clrFrom>
              <a:clrTo>
                <a:srgbClr val="F0F0FC">
                  <a:alpha val="0"/>
                </a:srgbClr>
              </a:clrTo>
            </a:clrChange>
          </a:blip>
          <a:srcRect b="12784"/>
          <a:stretch>
            <a:fillRect/>
          </a:stretch>
        </p:blipFill>
        <p:spPr bwMode="auto">
          <a:xfrm>
            <a:off x="75724" y="4942445"/>
            <a:ext cx="762953" cy="658517"/>
          </a:xfrm>
          <a:prstGeom prst="rect">
            <a:avLst/>
          </a:prstGeom>
          <a:noFill/>
          <a:ln w="9525">
            <a:noFill/>
            <a:miter lim="800000"/>
            <a:headEnd/>
            <a:tailEnd/>
          </a:ln>
        </p:spPr>
      </p:pic>
      <p:sp>
        <p:nvSpPr>
          <p:cNvPr id="20484" name="Text Box 4"/>
          <p:cNvSpPr txBox="1">
            <a:spLocks noChangeArrowheads="1"/>
          </p:cNvSpPr>
          <p:nvPr/>
        </p:nvSpPr>
        <p:spPr bwMode="auto">
          <a:xfrm>
            <a:off x="0" y="5558108"/>
            <a:ext cx="1082335"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Chaos </a:t>
            </a:r>
          </a:p>
        </p:txBody>
      </p:sp>
      <p:pic>
        <p:nvPicPr>
          <p:cNvPr id="20485" name="Picture 5"/>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838677" y="4096802"/>
            <a:ext cx="761523" cy="659945"/>
          </a:xfrm>
          <a:prstGeom prst="rect">
            <a:avLst/>
          </a:prstGeom>
          <a:noFill/>
          <a:ln w="9525">
            <a:noFill/>
            <a:miter lim="800000"/>
            <a:headEnd/>
            <a:tailEnd/>
          </a:ln>
        </p:spPr>
      </p:pic>
      <p:pic>
        <p:nvPicPr>
          <p:cNvPr id="20486" name="Picture 6"/>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1600200" y="3312582"/>
            <a:ext cx="761524" cy="659945"/>
          </a:xfrm>
          <a:prstGeom prst="rect">
            <a:avLst/>
          </a:prstGeom>
          <a:noFill/>
          <a:ln w="9525">
            <a:noFill/>
            <a:miter lim="800000"/>
            <a:headEnd/>
            <a:tailEnd/>
          </a:ln>
        </p:spPr>
      </p:pic>
      <p:pic>
        <p:nvPicPr>
          <p:cNvPr id="20487" name="Picture 7"/>
          <p:cNvPicPr>
            <a:picLocks noChangeAspect="1" noChangeArrowheads="1"/>
          </p:cNvPicPr>
          <p:nvPr/>
        </p:nvPicPr>
        <p:blipFill>
          <a:blip r:embed="rId3" cstate="print">
            <a:clrChange>
              <a:clrFrom>
                <a:srgbClr val="F0F0FA"/>
              </a:clrFrom>
              <a:clrTo>
                <a:srgbClr val="F0F0FA">
                  <a:alpha val="0"/>
                </a:srgbClr>
              </a:clrTo>
            </a:clrChange>
          </a:blip>
          <a:srcRect b="12784"/>
          <a:stretch>
            <a:fillRect/>
          </a:stretch>
        </p:blipFill>
        <p:spPr bwMode="auto">
          <a:xfrm>
            <a:off x="2361724" y="2555502"/>
            <a:ext cx="762953" cy="658516"/>
          </a:xfrm>
          <a:prstGeom prst="rect">
            <a:avLst/>
          </a:prstGeom>
          <a:noFill/>
          <a:ln w="9525">
            <a:noFill/>
            <a:miter lim="800000"/>
            <a:headEnd/>
            <a:tailEnd/>
          </a:ln>
        </p:spPr>
      </p:pic>
      <p:sp>
        <p:nvSpPr>
          <p:cNvPr id="20488" name="Text Box 8"/>
          <p:cNvSpPr txBox="1">
            <a:spLocks noChangeArrowheads="1"/>
          </p:cNvSpPr>
          <p:nvPr/>
        </p:nvSpPr>
        <p:spPr bwMode="auto">
          <a:xfrm>
            <a:off x="2317433" y="3281155"/>
            <a:ext cx="1554480" cy="387110"/>
          </a:xfrm>
          <a:prstGeom prst="rect">
            <a:avLst/>
          </a:prstGeom>
          <a:noFill/>
          <a:ln w="9525">
            <a:noFill/>
            <a:miter lim="800000"/>
            <a:headEnd/>
            <a:tailEnd/>
          </a:ln>
        </p:spPr>
        <p:txBody>
          <a:bodyPr wrap="none" lIns="91434" tIns="45718" rIns="91434" bIns="45718">
            <a:spAutoFit/>
          </a:bodyPr>
          <a:lstStyle/>
          <a:p>
            <a:pPr defTabSz="914298">
              <a:lnSpc>
                <a:spcPct val="80000"/>
              </a:lnSpc>
            </a:pPr>
            <a:r>
              <a:rPr lang="en-US" altLang="en-US" sz="2400" dirty="0"/>
              <a:t>Proactive </a:t>
            </a:r>
          </a:p>
        </p:txBody>
      </p:sp>
      <p:sp>
        <p:nvSpPr>
          <p:cNvPr id="20489" name="Text Box 9"/>
          <p:cNvSpPr txBox="1">
            <a:spLocks noChangeArrowheads="1"/>
          </p:cNvSpPr>
          <p:nvPr/>
        </p:nvSpPr>
        <p:spPr bwMode="auto">
          <a:xfrm>
            <a:off x="805815" y="4859595"/>
            <a:ext cx="1468755" cy="461391"/>
          </a:xfrm>
          <a:prstGeom prst="rect">
            <a:avLst/>
          </a:prstGeom>
          <a:noFill/>
          <a:ln w="9525">
            <a:noFill/>
            <a:miter lim="800000"/>
            <a:headEnd/>
            <a:tailEnd/>
          </a:ln>
        </p:spPr>
        <p:txBody>
          <a:bodyPr wrap="none" lIns="91434" tIns="45718" rIns="91434" bIns="45718">
            <a:spAutoFit/>
          </a:bodyPr>
          <a:lstStyle/>
          <a:p>
            <a:pPr defTabSz="914298"/>
            <a:r>
              <a:rPr lang="en-US" altLang="en-US" sz="2400" dirty="0"/>
              <a:t>Reactive </a:t>
            </a:r>
          </a:p>
        </p:txBody>
      </p:sp>
      <p:sp>
        <p:nvSpPr>
          <p:cNvPr id="20490" name="Text Box 10"/>
          <p:cNvSpPr txBox="1">
            <a:spLocks noChangeArrowheads="1"/>
          </p:cNvSpPr>
          <p:nvPr/>
        </p:nvSpPr>
        <p:spPr bwMode="auto">
          <a:xfrm>
            <a:off x="1524477" y="4122514"/>
            <a:ext cx="1140044" cy="461661"/>
          </a:xfrm>
          <a:prstGeom prst="rect">
            <a:avLst/>
          </a:prstGeom>
          <a:noFill/>
          <a:ln w="9525">
            <a:noFill/>
            <a:miter lim="800000"/>
            <a:headEnd/>
            <a:tailEnd/>
          </a:ln>
        </p:spPr>
        <p:txBody>
          <a:bodyPr wrap="none" lIns="91434" tIns="45718" rIns="91434" bIns="45718">
            <a:spAutoFit/>
          </a:bodyPr>
          <a:lstStyle/>
          <a:p>
            <a:pPr defTabSz="914298"/>
            <a:r>
              <a:rPr lang="en-US" altLang="en-US" sz="2400" dirty="0"/>
              <a:t>Active </a:t>
            </a:r>
          </a:p>
        </p:txBody>
      </p:sp>
      <p:sp>
        <p:nvSpPr>
          <p:cNvPr id="20491" name="Text Box 11"/>
          <p:cNvSpPr txBox="1">
            <a:spLocks noChangeArrowheads="1"/>
          </p:cNvSpPr>
          <p:nvPr/>
        </p:nvSpPr>
        <p:spPr bwMode="auto">
          <a:xfrm>
            <a:off x="2616042" y="1972694"/>
            <a:ext cx="1757200" cy="683260"/>
          </a:xfrm>
          <a:prstGeom prst="rect">
            <a:avLst/>
          </a:prstGeom>
          <a:noFill/>
          <a:ln w="9525">
            <a:noFill/>
            <a:miter lim="800000"/>
            <a:headEnd/>
            <a:tailEnd/>
          </a:ln>
        </p:spPr>
        <p:txBody>
          <a:bodyPr wrap="none" lIns="91434" tIns="45718" rIns="91434" bIns="45718">
            <a:spAutoFit/>
          </a:bodyPr>
          <a:lstStyle/>
          <a:p>
            <a:pPr defTabSz="914298">
              <a:lnSpc>
                <a:spcPct val="80000"/>
              </a:lnSpc>
            </a:pPr>
            <a:r>
              <a:rPr lang="en-US" altLang="en-US" sz="2400" dirty="0"/>
              <a:t>Center of</a:t>
            </a:r>
          </a:p>
          <a:p>
            <a:pPr defTabSz="914298">
              <a:lnSpc>
                <a:spcPct val="80000"/>
              </a:lnSpc>
            </a:pPr>
            <a:r>
              <a:rPr lang="en-US" altLang="en-US" sz="2400" dirty="0"/>
              <a:t>Excellence </a:t>
            </a:r>
          </a:p>
        </p:txBody>
      </p:sp>
      <p:sp>
        <p:nvSpPr>
          <p:cNvPr id="20492" name="Oval 12"/>
          <p:cNvSpPr>
            <a:spLocks noChangeArrowheads="1"/>
          </p:cNvSpPr>
          <p:nvPr/>
        </p:nvSpPr>
        <p:spPr bwMode="auto">
          <a:xfrm>
            <a:off x="2361724" y="1844132"/>
            <a:ext cx="2057400" cy="838501"/>
          </a:xfrm>
          <a:prstGeom prst="ellipse">
            <a:avLst/>
          </a:prstGeom>
          <a:noFill/>
          <a:ln w="50800">
            <a:solidFill>
              <a:srgbClr val="FF0000"/>
            </a:solidFill>
            <a:round/>
            <a:headEnd/>
            <a:tailEnd/>
          </a:ln>
        </p:spPr>
        <p:txBody>
          <a:bodyPr wrap="none" lIns="82287" tIns="41143" rIns="82287" bIns="41143" anchor="ctr"/>
          <a:lstStyle/>
          <a:p>
            <a:endParaRPr lang="en-US"/>
          </a:p>
        </p:txBody>
      </p:sp>
      <p:sp>
        <p:nvSpPr>
          <p:cNvPr id="20493" name="Text Box 13"/>
          <p:cNvSpPr txBox="1">
            <a:spLocks noChangeArrowheads="1"/>
          </p:cNvSpPr>
          <p:nvPr/>
        </p:nvSpPr>
        <p:spPr bwMode="auto">
          <a:xfrm>
            <a:off x="5219224" y="1385599"/>
            <a:ext cx="2786328" cy="523216"/>
          </a:xfrm>
          <a:prstGeom prst="rect">
            <a:avLst/>
          </a:prstGeom>
          <a:noFill/>
          <a:ln w="9525">
            <a:noFill/>
            <a:miter lim="800000"/>
            <a:headEnd/>
            <a:tailEnd/>
          </a:ln>
        </p:spPr>
        <p:txBody>
          <a:bodyPr wrap="none" lIns="91434" tIns="45718" rIns="91434" bIns="45718">
            <a:spAutoFit/>
          </a:bodyPr>
          <a:lstStyle/>
          <a:p>
            <a:pPr defTabSz="914298"/>
            <a:r>
              <a:rPr lang="en-US" sz="2800" b="1" dirty="0"/>
              <a:t>Characteristics </a:t>
            </a:r>
          </a:p>
        </p:txBody>
      </p:sp>
      <p:sp>
        <p:nvSpPr>
          <p:cNvPr id="99342" name="Rectangle 14"/>
          <p:cNvSpPr>
            <a:spLocks noChangeArrowheads="1"/>
          </p:cNvSpPr>
          <p:nvPr/>
        </p:nvSpPr>
        <p:spPr bwMode="auto">
          <a:xfrm>
            <a:off x="4496277" y="1828419"/>
            <a:ext cx="4494848" cy="3400781"/>
          </a:xfrm>
          <a:prstGeom prst="rect">
            <a:avLst/>
          </a:prstGeom>
          <a:solidFill>
            <a:srgbClr val="6699CC"/>
          </a:solidFill>
          <a:ln w="50800">
            <a:solidFill>
              <a:schemeClr val="accent1"/>
            </a:solidFill>
            <a:miter lim="800000"/>
            <a:headEnd/>
            <a:tailEnd/>
          </a:ln>
          <a:effectLst>
            <a:outerShdw dist="107763" dir="2700000" algn="ctr" rotWithShape="0">
              <a:schemeClr val="bg2"/>
            </a:outerShdw>
          </a:effectLst>
        </p:spPr>
        <p:txBody>
          <a:bodyPr lIns="91434" tIns="45718" rIns="91434" bIns="45718"/>
          <a:lstStyle/>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Audit efficiency and effectiveness  of established business processes across all assets in the enterprise</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Charge-back to BU</a:t>
            </a:r>
          </a:p>
          <a:p>
            <a:pPr marL="308576" indent="-308576">
              <a:spcBef>
                <a:spcPct val="20000"/>
              </a:spcBef>
              <a:spcAft>
                <a:spcPct val="20000"/>
              </a:spcAft>
              <a:buClr>
                <a:srgbClr val="FF6600"/>
              </a:buClr>
              <a:buFontTx/>
              <a:buChar char="•"/>
              <a:defRPr/>
            </a:pPr>
            <a:r>
              <a:rPr lang="en-US" altLang="en-US" b="1" dirty="0">
                <a:solidFill>
                  <a:schemeClr val="bg1"/>
                </a:solidFill>
                <a:latin typeface="Verdana" pitchFamily="34" charset="0"/>
              </a:rPr>
              <a:t>Asset Management system seamless integration with ERP, HR, </a:t>
            </a:r>
            <a:r>
              <a:rPr lang="en-US" altLang="en-US" b="1" dirty="0" smtClean="0">
                <a:solidFill>
                  <a:schemeClr val="bg1"/>
                </a:solidFill>
                <a:latin typeface="Verdana" pitchFamily="34" charset="0"/>
              </a:rPr>
              <a:t>Account receivable/ payable</a:t>
            </a:r>
            <a:r>
              <a:rPr lang="en-US" altLang="en-US" b="1" dirty="0">
                <a:solidFill>
                  <a:schemeClr val="bg1"/>
                </a:solidFill>
                <a:latin typeface="Verdana" pitchFamily="34" charset="0"/>
              </a:rPr>
              <a:t>, </a:t>
            </a:r>
            <a:r>
              <a:rPr lang="en-US" altLang="en-US" b="1" dirty="0" smtClean="0">
                <a:solidFill>
                  <a:schemeClr val="bg1"/>
                </a:solidFill>
                <a:latin typeface="Verdana" pitchFamily="34" charset="0"/>
              </a:rPr>
              <a:t>system </a:t>
            </a:r>
            <a:r>
              <a:rPr lang="en-US" altLang="en-US" b="1" dirty="0">
                <a:solidFill>
                  <a:schemeClr val="bg1"/>
                </a:solidFill>
                <a:latin typeface="Verdana" pitchFamily="34" charset="0"/>
              </a:rPr>
              <a:t>management, Service desk, change management etc.</a:t>
            </a:r>
          </a:p>
        </p:txBody>
      </p:sp>
      <p:sp>
        <p:nvSpPr>
          <p:cNvPr id="1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9342">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934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93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2"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sz="4000" dirty="0" smtClean="0"/>
              <a:t>Automation</a:t>
            </a:r>
            <a:endParaRPr lang="en-US" dirty="0"/>
          </a:p>
        </p:txBody>
      </p:sp>
      <p:sp>
        <p:nvSpPr>
          <p:cNvPr id="3" name="מציין מיקום תוכן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cstate="print"/>
          <a:srcRect/>
          <a:stretch>
            <a:fillRect/>
          </a:stretch>
        </p:blipFill>
        <p:spPr bwMode="auto">
          <a:xfrm>
            <a:off x="0" y="1412776"/>
            <a:ext cx="8172400" cy="5229200"/>
          </a:xfrm>
          <a:prstGeom prst="rect">
            <a:avLst/>
          </a:prstGeom>
          <a:noFill/>
          <a:ln w="9525">
            <a:noFill/>
            <a:miter lim="800000"/>
            <a:headEnd/>
            <a:tailEnd/>
          </a:ln>
        </p:spPr>
      </p:pic>
      <p:sp>
        <p:nvSpPr>
          <p:cNvPr id="5" name="TextBox 4"/>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6"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260648"/>
            <a:ext cx="7715200" cy="1143000"/>
          </a:xfrm>
        </p:spPr>
        <p:txBody>
          <a:bodyPr>
            <a:normAutofit fontScale="90000"/>
          </a:bodyPr>
          <a:lstStyle/>
          <a:p>
            <a:r>
              <a:rPr lang="en-US" sz="4200" dirty="0" smtClean="0"/>
              <a:t>Automation - Job tasks are changing across the economy</a:t>
            </a:r>
            <a:endParaRPr lang="en-US" dirty="0"/>
          </a:p>
        </p:txBody>
      </p:sp>
      <p:graphicFrame>
        <p:nvGraphicFramePr>
          <p:cNvPr id="1026" name="Object 7"/>
          <p:cNvGraphicFramePr>
            <a:graphicFrameLocks noChangeAspect="1"/>
          </p:cNvGraphicFramePr>
          <p:nvPr/>
        </p:nvGraphicFramePr>
        <p:xfrm>
          <a:off x="179512" y="1772816"/>
          <a:ext cx="8064896" cy="4572000"/>
        </p:xfrm>
        <a:graphic>
          <a:graphicData uri="http://schemas.openxmlformats.org/presentationml/2006/ole">
            <p:oleObj spid="_x0000_s1026" name="Chart" r:id="rId4" imgW="7562933" imgH="4057642" progId="MSGraph.Chart.8">
              <p:embed followColorScheme="full"/>
            </p:oleObj>
          </a:graphicData>
        </a:graphic>
      </p:graphicFrame>
      <p:sp>
        <p:nvSpPr>
          <p:cNvPr id="6" name="TextBox 5"/>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5"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descr="globalization connectivity 2.0.jpg"/>
          <p:cNvPicPr>
            <a:picLocks noChangeAspect="1"/>
          </p:cNvPicPr>
          <p:nvPr/>
        </p:nvPicPr>
        <p:blipFill>
          <a:blip r:embed="rId3" cstate="print"/>
          <a:stretch>
            <a:fillRect/>
          </a:stretch>
        </p:blipFill>
        <p:spPr>
          <a:xfrm>
            <a:off x="5436096" y="1953254"/>
            <a:ext cx="2619375" cy="1743075"/>
          </a:xfrm>
          <a:prstGeom prst="rect">
            <a:avLst/>
          </a:prstGeom>
        </p:spPr>
      </p:pic>
      <p:graphicFrame>
        <p:nvGraphicFramePr>
          <p:cNvPr id="12" name="דיאגרמה 11"/>
          <p:cNvGraphicFramePr/>
          <p:nvPr/>
        </p:nvGraphicFramePr>
        <p:xfrm>
          <a:off x="467544" y="1412776"/>
          <a:ext cx="532859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תמונה 10" descr="globalization connectivity 3.0.jpg"/>
          <p:cNvPicPr>
            <a:picLocks noChangeAspect="1"/>
          </p:cNvPicPr>
          <p:nvPr/>
        </p:nvPicPr>
        <p:blipFill>
          <a:blip r:embed="rId9" cstate="print"/>
          <a:stretch>
            <a:fillRect/>
          </a:stretch>
        </p:blipFill>
        <p:spPr>
          <a:xfrm>
            <a:off x="6084168" y="3429000"/>
            <a:ext cx="2034927" cy="1524231"/>
          </a:xfrm>
          <a:prstGeom prst="rect">
            <a:avLst/>
          </a:prstGeom>
          <a:ln>
            <a:solidFill>
              <a:schemeClr val="tx1"/>
            </a:solidFill>
          </a:ln>
        </p:spPr>
      </p:pic>
      <p:sp>
        <p:nvSpPr>
          <p:cNvPr id="2" name="כותרת 1"/>
          <p:cNvSpPr>
            <a:spLocks noGrp="1"/>
          </p:cNvSpPr>
          <p:nvPr>
            <p:ph type="title"/>
          </p:nvPr>
        </p:nvSpPr>
        <p:spPr/>
        <p:txBody>
          <a:bodyPr/>
          <a:lstStyle/>
          <a:p>
            <a:r>
              <a:rPr lang="en-US" dirty="0" smtClean="0"/>
              <a:t>Globalization</a:t>
            </a:r>
            <a:endParaRPr lang="en-US" dirty="0"/>
          </a:p>
        </p:txBody>
      </p:sp>
      <p:pic>
        <p:nvPicPr>
          <p:cNvPr id="9" name="תמונה 8" descr="globalization connectivity 1.0.jpg"/>
          <p:cNvPicPr>
            <a:picLocks noChangeAspect="1"/>
          </p:cNvPicPr>
          <p:nvPr/>
        </p:nvPicPr>
        <p:blipFill>
          <a:blip r:embed="rId10" cstate="print"/>
          <a:stretch>
            <a:fillRect/>
          </a:stretch>
        </p:blipFill>
        <p:spPr>
          <a:xfrm>
            <a:off x="323529" y="4653136"/>
            <a:ext cx="2511166" cy="1671067"/>
          </a:xfrm>
          <a:prstGeom prst="rect">
            <a:avLst/>
          </a:prstGeom>
        </p:spPr>
      </p:pic>
      <p:sp>
        <p:nvSpPr>
          <p:cNvPr id="13" name="TextBox 12"/>
          <p:cNvSpPr txBox="1"/>
          <p:nvPr/>
        </p:nvSpPr>
        <p:spPr>
          <a:xfrm>
            <a:off x="179512" y="6300028"/>
            <a:ext cx="2952328" cy="369332"/>
          </a:xfrm>
          <a:prstGeom prst="rect">
            <a:avLst/>
          </a:prstGeom>
          <a:noFill/>
        </p:spPr>
        <p:txBody>
          <a:bodyPr wrap="square" rtlCol="0">
            <a:spAutoFit/>
          </a:bodyPr>
          <a:lstStyle/>
          <a:p>
            <a:r>
              <a:rPr lang="en-US" dirty="0" smtClean="0"/>
              <a:t>Global Trade</a:t>
            </a:r>
            <a:endParaRPr lang="en-US" dirty="0"/>
          </a:p>
        </p:txBody>
      </p:sp>
      <p:sp>
        <p:nvSpPr>
          <p:cNvPr id="14" name="TextBox 13"/>
          <p:cNvSpPr txBox="1"/>
          <p:nvPr/>
        </p:nvSpPr>
        <p:spPr>
          <a:xfrm>
            <a:off x="2843808" y="4653136"/>
            <a:ext cx="2952328" cy="369332"/>
          </a:xfrm>
          <a:prstGeom prst="rect">
            <a:avLst/>
          </a:prstGeom>
          <a:noFill/>
        </p:spPr>
        <p:txBody>
          <a:bodyPr wrap="square" rtlCol="0">
            <a:spAutoFit/>
          </a:bodyPr>
          <a:lstStyle/>
          <a:p>
            <a:r>
              <a:rPr lang="en-US" dirty="0" smtClean="0"/>
              <a:t>Global Manufacturing</a:t>
            </a:r>
            <a:endParaRPr lang="en-US" dirty="0"/>
          </a:p>
        </p:txBody>
      </p:sp>
      <p:sp>
        <p:nvSpPr>
          <p:cNvPr id="15" name="TextBox 14"/>
          <p:cNvSpPr txBox="1"/>
          <p:nvPr/>
        </p:nvSpPr>
        <p:spPr>
          <a:xfrm>
            <a:off x="5580112" y="1412776"/>
            <a:ext cx="2520280" cy="369332"/>
          </a:xfrm>
          <a:prstGeom prst="rect">
            <a:avLst/>
          </a:prstGeom>
          <a:noFill/>
        </p:spPr>
        <p:txBody>
          <a:bodyPr wrap="square" rtlCol="0">
            <a:spAutoFit/>
          </a:bodyPr>
          <a:lstStyle/>
          <a:p>
            <a:r>
              <a:rPr lang="en-US" dirty="0" smtClean="0"/>
              <a:t>Devices</a:t>
            </a:r>
            <a:endParaRPr lang="en-US" dirty="0"/>
          </a:p>
        </p:txBody>
      </p:sp>
      <p:pic>
        <p:nvPicPr>
          <p:cNvPr id="16" name="תמונה 15" descr="globalization manufacturing.jpg"/>
          <p:cNvPicPr>
            <a:picLocks noChangeAspect="1"/>
          </p:cNvPicPr>
          <p:nvPr/>
        </p:nvPicPr>
        <p:blipFill>
          <a:blip r:embed="rId11" cstate="print"/>
          <a:stretch>
            <a:fillRect/>
          </a:stretch>
        </p:blipFill>
        <p:spPr>
          <a:xfrm>
            <a:off x="2915816" y="2636912"/>
            <a:ext cx="2219325" cy="2057400"/>
          </a:xfrm>
          <a:prstGeom prst="rect">
            <a:avLst/>
          </a:prstGeom>
        </p:spPr>
      </p:pic>
      <p:sp>
        <p:nvSpPr>
          <p:cNvPr id="17" name="TextBox 16"/>
          <p:cNvSpPr txBox="1"/>
          <p:nvPr/>
        </p:nvSpPr>
        <p:spPr>
          <a:xfrm>
            <a:off x="3635896" y="5085184"/>
            <a:ext cx="4176464" cy="1384995"/>
          </a:xfrm>
          <a:prstGeom prst="rect">
            <a:avLst/>
          </a:prstGeom>
          <a:noFill/>
          <a:ln w="57150">
            <a:solidFill>
              <a:schemeClr val="tx1"/>
            </a:solidFill>
          </a:ln>
        </p:spPr>
        <p:txBody>
          <a:bodyPr wrap="square" rtlCol="0">
            <a:spAutoFit/>
          </a:bodyPr>
          <a:lstStyle/>
          <a:p>
            <a:pPr algn="ctr"/>
            <a:r>
              <a:rPr lang="en-US" sz="2000" dirty="0" smtClean="0"/>
              <a:t>Competing with </a:t>
            </a:r>
            <a:r>
              <a:rPr lang="en-US" sz="2800" b="1" dirty="0" smtClean="0"/>
              <a:t>everyone</a:t>
            </a:r>
            <a:r>
              <a:rPr lang="en-US" sz="2800" dirty="0" smtClean="0"/>
              <a:t> </a:t>
            </a:r>
            <a:r>
              <a:rPr lang="en-US" sz="2000" dirty="0" smtClean="0"/>
              <a:t>from </a:t>
            </a:r>
            <a:r>
              <a:rPr lang="en-US" sz="2800" b="1" dirty="0" smtClean="0"/>
              <a:t>everywhere</a:t>
            </a:r>
            <a:r>
              <a:rPr lang="en-US" sz="2800" dirty="0" smtClean="0"/>
              <a:t> </a:t>
            </a:r>
            <a:r>
              <a:rPr lang="en-US" sz="2000" dirty="0" smtClean="0"/>
              <a:t>for </a:t>
            </a:r>
            <a:r>
              <a:rPr lang="en-US" sz="2800" b="1" dirty="0" smtClean="0"/>
              <a:t>everything </a:t>
            </a:r>
            <a:endParaRPr lang="en-US" sz="2000" b="1" dirty="0"/>
          </a:p>
        </p:txBody>
      </p:sp>
      <p:sp>
        <p:nvSpPr>
          <p:cNvPr id="18" name="TextBox 17"/>
          <p:cNvSpPr txBox="1"/>
          <p:nvPr/>
        </p:nvSpPr>
        <p:spPr>
          <a:xfrm>
            <a:off x="8172400" y="0"/>
            <a:ext cx="971600" cy="6858000"/>
          </a:xfrm>
          <a:prstGeom prst="rect">
            <a:avLst/>
          </a:prstGeom>
          <a:noFill/>
        </p:spPr>
        <p:txBody>
          <a:bodyPr vert="vert" wrap="square" rtlCol="0" anchor="ctr" anchorCtr="0">
            <a:noAutofit/>
          </a:bodyPr>
          <a:lstStyle/>
          <a:p>
            <a:pPr algn="ctr"/>
            <a:r>
              <a:rPr lang="en-US" sz="3600" dirty="0" smtClean="0"/>
              <a:t>KNOWLEDGE AGE</a:t>
            </a:r>
            <a:endParaRPr lang="en-US" sz="3600" dirty="0"/>
          </a:p>
        </p:txBody>
      </p:sp>
      <p:sp>
        <p:nvSpPr>
          <p:cNvPr id="19" name="מציין מיקום של כותרת תחתונה 17"/>
          <p:cNvSpPr>
            <a:spLocks noGrp="1"/>
          </p:cNvSpPr>
          <p:nvPr>
            <p:ph type="ftr" sz="quarter" idx="11"/>
          </p:nvPr>
        </p:nvSpPr>
        <p:spPr>
          <a:xfrm>
            <a:off x="0" y="6597352"/>
            <a:ext cx="9144000" cy="260648"/>
          </a:xfrm>
          <a:prstGeom prst="rect">
            <a:avLst/>
          </a:prstGeom>
        </p:spPr>
        <p:txBody>
          <a:bodyPr lIns="0" rIns="0"/>
          <a:lstStyle>
            <a:lvl1pPr algn="ctr">
              <a:defRPr lang="en-US" sz="1200" b="1" dirty="0">
                <a:solidFill>
                  <a:schemeClr val="tx1"/>
                </a:solidFill>
              </a:defRPr>
            </a:lvl1pPr>
            <a:extLst/>
          </a:lstStyle>
          <a:p>
            <a:r>
              <a:rPr lang="en-US" dirty="0" smtClean="0"/>
              <a:t>Dr. Levi </a:t>
            </a:r>
            <a:r>
              <a:rPr lang="en-US" dirty="0" err="1" smtClean="0"/>
              <a:t>Shaul’s</a:t>
            </a:r>
            <a:r>
              <a:rPr lang="en-US" dirty="0" smtClean="0"/>
              <a:t> work copyright ® 2018. Do not remove source or attribution from any slide.</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5306</TotalTime>
  <Words>2654</Words>
  <Application>Microsoft Office PowerPoint</Application>
  <PresentationFormat>‫הצגה על המסך (4:3)</PresentationFormat>
  <Paragraphs>420</Paragraphs>
  <Slides>63</Slides>
  <Notes>63</Notes>
  <HiddenSlides>0</HiddenSlides>
  <MMClips>0</MMClips>
  <ScaleCrop>false</ScaleCrop>
  <HeadingPairs>
    <vt:vector size="6" baseType="variant">
      <vt:variant>
        <vt:lpstr>ערכת נושא</vt:lpstr>
      </vt:variant>
      <vt:variant>
        <vt:i4>1</vt:i4>
      </vt:variant>
      <vt:variant>
        <vt:lpstr>שרתי OLE מוטבעים</vt:lpstr>
      </vt:variant>
      <vt:variant>
        <vt:i4>1</vt:i4>
      </vt:variant>
      <vt:variant>
        <vt:lpstr>כותרות שקופיות</vt:lpstr>
      </vt:variant>
      <vt:variant>
        <vt:i4>63</vt:i4>
      </vt:variant>
    </vt:vector>
  </HeadingPairs>
  <TitlesOfParts>
    <vt:vector size="65" baseType="lpstr">
      <vt:lpstr>שפע</vt:lpstr>
      <vt:lpstr>Chart</vt:lpstr>
      <vt:lpstr>STRATEGIC VALUE OF information technology</vt:lpstr>
      <vt:lpstr>Course scope</vt:lpstr>
      <vt:lpstr>Lesson Goals</vt:lpstr>
      <vt:lpstr>KNOWLEDGE AGE</vt:lpstr>
      <vt:lpstr>DIFFERENCES</vt:lpstr>
      <vt:lpstr>How is the world changing?</vt:lpstr>
      <vt:lpstr>Automation</vt:lpstr>
      <vt:lpstr>Automation - Job tasks are changing across the economy</vt:lpstr>
      <vt:lpstr>Globalization</vt:lpstr>
      <vt:lpstr>Globalization</vt:lpstr>
      <vt:lpstr>Evolution of Globalization</vt:lpstr>
      <vt:lpstr>Evolution of Globalization</vt:lpstr>
      <vt:lpstr>Evolution of Globalization</vt:lpstr>
      <vt:lpstr>Evolution of Globalization: Summary</vt:lpstr>
      <vt:lpstr>The world is flat</vt:lpstr>
      <vt:lpstr>Globalization</vt:lpstr>
      <vt:lpstr>Enabler #1: The Fall of the Berlin Wall</vt:lpstr>
      <vt:lpstr>Enabler #2: Netscape Browser</vt:lpstr>
      <vt:lpstr>Enabler #3: Work Flow Software</vt:lpstr>
      <vt:lpstr>Enabler #4: Uploading</vt:lpstr>
      <vt:lpstr>Enabler #5: Outsourcing</vt:lpstr>
      <vt:lpstr>Enabler #6: Offshoring</vt:lpstr>
      <vt:lpstr>Enabler #7: Supply Chain</vt:lpstr>
      <vt:lpstr>Enabler #8: In-Sourcing</vt:lpstr>
      <vt:lpstr>Enabler #9: In-Forming</vt:lpstr>
      <vt:lpstr>Enabler #10: The Steroids</vt:lpstr>
      <vt:lpstr>Evolution of Data </vt:lpstr>
      <vt:lpstr>Evolution of Devices</vt:lpstr>
      <vt:lpstr>Evolution of Cloud</vt:lpstr>
      <vt:lpstr>Information technology (IT) – A COMMODITY OR A STRATEGIC ASSET? </vt:lpstr>
      <vt:lpstr>Does It matter ? </vt:lpstr>
      <vt:lpstr>It and competitive edge</vt:lpstr>
      <vt:lpstr>Is It critical to strategy</vt:lpstr>
      <vt:lpstr>Low advantages Vs. high risks</vt:lpstr>
      <vt:lpstr>Recommedations by Carr</vt:lpstr>
      <vt:lpstr>Other views</vt:lpstr>
      <vt:lpstr>The dual impact of it  (Love and Fear)</vt:lpstr>
      <vt:lpstr>IT expansion</vt:lpstr>
      <vt:lpstr>Amazon – Mission</vt:lpstr>
      <vt:lpstr>Amazon – Mission</vt:lpstr>
      <vt:lpstr>Information technology (IT) – A COMMODITY OR A STRATEGIC ASSET? </vt:lpstr>
      <vt:lpstr>Business pressures</vt:lpstr>
      <vt:lpstr>The business landscape changes</vt:lpstr>
      <vt:lpstr>Digital  Age</vt:lpstr>
      <vt:lpstr>Digital transformation</vt:lpstr>
      <vt:lpstr>The 3 dimensions of digital transformation</vt:lpstr>
      <vt:lpstr>1st dimension – from atoms to Bits</vt:lpstr>
      <vt:lpstr>2nd dimension – from place to space</vt:lpstr>
      <vt:lpstr>3rd dimension – from product to service</vt:lpstr>
      <vt:lpstr>The digital value</vt:lpstr>
      <vt:lpstr>Business technology</vt:lpstr>
      <vt:lpstr>Five models for digital edge creation</vt:lpstr>
      <vt:lpstr>Managing IT as a Business Managing Organizations in the 21st Century</vt:lpstr>
      <vt:lpstr>Managing IT as a Business Why is it so difficult? </vt:lpstr>
      <vt:lpstr>Managing IT as a Business The Importance of IT / Business Alignment</vt:lpstr>
      <vt:lpstr>Managing IT as a Business Key Questions that  Strategic Plans Should Address - Gartner</vt:lpstr>
      <vt:lpstr>Managing IT as a Business The Importance of IT / Business Alignment</vt:lpstr>
      <vt:lpstr>IT Asset Maturity Model</vt:lpstr>
      <vt:lpstr>Process Maturity: Chaos </vt:lpstr>
      <vt:lpstr>Process Maturity: Reactive </vt:lpstr>
      <vt:lpstr>Process Maturity: Active </vt:lpstr>
      <vt:lpstr>Process Maturity: Proactive </vt:lpstr>
      <vt:lpstr>Process Maturity: Center of Excellence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הערך האסטרטגי של מערכות המידע</dc:title>
  <dc:creator>Shauls</dc:creator>
  <cp:lastModifiedBy>Shauls</cp:lastModifiedBy>
  <cp:revision>89</cp:revision>
  <dcterms:created xsi:type="dcterms:W3CDTF">2017-11-04T19:17:12Z</dcterms:created>
  <dcterms:modified xsi:type="dcterms:W3CDTF">2018-04-16T10:10:32Z</dcterms:modified>
</cp:coreProperties>
</file>